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256" r:id="rId2"/>
    <p:sldId id="257" r:id="rId3"/>
    <p:sldId id="258" r:id="rId4"/>
    <p:sldId id="281" r:id="rId5"/>
    <p:sldId id="282" r:id="rId6"/>
    <p:sldId id="283" r:id="rId7"/>
    <p:sldId id="284" r:id="rId8"/>
    <p:sldId id="285" r:id="rId9"/>
    <p:sldId id="287" r:id="rId10"/>
    <p:sldId id="259" r:id="rId11"/>
    <p:sldId id="288" r:id="rId12"/>
    <p:sldId id="260" r:id="rId13"/>
    <p:sldId id="290" r:id="rId14"/>
    <p:sldId id="289" r:id="rId15"/>
    <p:sldId id="261" r:id="rId16"/>
    <p:sldId id="294" r:id="rId17"/>
    <p:sldId id="262" r:id="rId18"/>
    <p:sldId id="295" r:id="rId19"/>
    <p:sldId id="264" r:id="rId20"/>
    <p:sldId id="296" r:id="rId21"/>
    <p:sldId id="293" r:id="rId22"/>
    <p:sldId id="292" r:id="rId23"/>
    <p:sldId id="263" r:id="rId24"/>
    <p:sldId id="265" r:id="rId25"/>
    <p:sldId id="298" r:id="rId26"/>
    <p:sldId id="299" r:id="rId27"/>
    <p:sldId id="297" r:id="rId28"/>
    <p:sldId id="266" r:id="rId29"/>
    <p:sldId id="307" r:id="rId30"/>
    <p:sldId id="300" r:id="rId31"/>
    <p:sldId id="308" r:id="rId32"/>
    <p:sldId id="301" r:id="rId33"/>
    <p:sldId id="309" r:id="rId34"/>
    <p:sldId id="302" r:id="rId35"/>
    <p:sldId id="303" r:id="rId36"/>
    <p:sldId id="304" r:id="rId37"/>
    <p:sldId id="305" r:id="rId38"/>
    <p:sldId id="306" r:id="rId39"/>
    <p:sldId id="311" r:id="rId40"/>
    <p:sldId id="310" r:id="rId41"/>
    <p:sldId id="312" r:id="rId42"/>
    <p:sldId id="313" r:id="rId43"/>
    <p:sldId id="314" r:id="rId44"/>
    <p:sldId id="315" r:id="rId45"/>
    <p:sldId id="316" r:id="rId46"/>
    <p:sldId id="317" r:id="rId47"/>
    <p:sldId id="318" r:id="rId48"/>
    <p:sldId id="278" r:id="rId49"/>
    <p:sldId id="319" r:id="rId50"/>
    <p:sldId id="279" r:id="rId51"/>
  </p:sldIdLst>
  <p:sldSz cx="9144000" cy="5149850"/>
  <p:notesSz cx="9144000" cy="51498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41" autoAdjust="0"/>
  </p:normalViewPr>
  <p:slideViewPr>
    <p:cSldViewPr>
      <p:cViewPr varScale="1">
        <p:scale>
          <a:sx n="81" d="100"/>
          <a:sy n="81" d="100"/>
        </p:scale>
        <p:origin x="860" y="5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8763"/>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258763"/>
          </a:xfrm>
          <a:prstGeom prst="rect">
            <a:avLst/>
          </a:prstGeom>
        </p:spPr>
        <p:txBody>
          <a:bodyPr vert="horz" lIns="91440" tIns="45720" rIns="91440" bIns="45720" rtlCol="0"/>
          <a:lstStyle>
            <a:lvl1pPr algn="r">
              <a:defRPr sz="1200"/>
            </a:lvl1pPr>
          </a:lstStyle>
          <a:p>
            <a:fld id="{06E197A5-E299-4B46-B492-F62497AA9946}" type="datetimeFigureOut">
              <a:rPr lang="en-IN" smtClean="0"/>
              <a:t>06-06-2024</a:t>
            </a:fld>
            <a:endParaRPr lang="en-IN"/>
          </a:p>
        </p:txBody>
      </p:sp>
      <p:sp>
        <p:nvSpPr>
          <p:cNvPr id="4" name="Slide Image Placeholder 3"/>
          <p:cNvSpPr>
            <a:spLocks noGrp="1" noRot="1" noChangeAspect="1"/>
          </p:cNvSpPr>
          <p:nvPr>
            <p:ph type="sldImg" idx="2"/>
          </p:nvPr>
        </p:nvSpPr>
        <p:spPr>
          <a:xfrm>
            <a:off x="3030538" y="644525"/>
            <a:ext cx="3082925" cy="17367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2478088"/>
            <a:ext cx="7315200" cy="20288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4891088"/>
            <a:ext cx="3962400" cy="258762"/>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4891088"/>
            <a:ext cx="3962400" cy="258762"/>
          </a:xfrm>
          <a:prstGeom prst="rect">
            <a:avLst/>
          </a:prstGeom>
        </p:spPr>
        <p:txBody>
          <a:bodyPr vert="horz" lIns="91440" tIns="45720" rIns="91440" bIns="45720" rtlCol="0" anchor="b"/>
          <a:lstStyle>
            <a:lvl1pPr algn="r">
              <a:defRPr sz="1200"/>
            </a:lvl1pPr>
          </a:lstStyle>
          <a:p>
            <a:fld id="{0A5652A5-3D97-46B0-8ED3-8FB846BD0C03}" type="slidenum">
              <a:rPr lang="en-IN" smtClean="0"/>
              <a:t>‹#›</a:t>
            </a:fld>
            <a:endParaRPr lang="en-IN"/>
          </a:p>
        </p:txBody>
      </p:sp>
    </p:spTree>
    <p:extLst>
      <p:ext uri="{BB962C8B-B14F-4D97-AF65-F5344CB8AC3E}">
        <p14:creationId xmlns:p14="http://schemas.microsoft.com/office/powerpoint/2010/main" val="181271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5652A5-3D97-46B0-8ED3-8FB846BD0C03}" type="slidenum">
              <a:rPr lang="en-IN" smtClean="0"/>
              <a:t>10</a:t>
            </a:fld>
            <a:endParaRPr lang="en-IN"/>
          </a:p>
        </p:txBody>
      </p:sp>
    </p:spTree>
    <p:extLst>
      <p:ext uri="{BB962C8B-B14F-4D97-AF65-F5344CB8AC3E}">
        <p14:creationId xmlns:p14="http://schemas.microsoft.com/office/powerpoint/2010/main" val="3326566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5652A5-3D97-46B0-8ED3-8FB846BD0C03}" type="slidenum">
              <a:rPr lang="en-IN" smtClean="0"/>
              <a:t>11</a:t>
            </a:fld>
            <a:endParaRPr lang="en-IN"/>
          </a:p>
        </p:txBody>
      </p:sp>
    </p:spTree>
    <p:extLst>
      <p:ext uri="{BB962C8B-B14F-4D97-AF65-F5344CB8AC3E}">
        <p14:creationId xmlns:p14="http://schemas.microsoft.com/office/powerpoint/2010/main" val="3294284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5652A5-3D97-46B0-8ED3-8FB846BD0C03}" type="slidenum">
              <a:rPr lang="en-IN" smtClean="0"/>
              <a:t>30</a:t>
            </a:fld>
            <a:endParaRPr lang="en-IN"/>
          </a:p>
        </p:txBody>
      </p:sp>
    </p:spTree>
    <p:extLst>
      <p:ext uri="{BB962C8B-B14F-4D97-AF65-F5344CB8AC3E}">
        <p14:creationId xmlns:p14="http://schemas.microsoft.com/office/powerpoint/2010/main" val="2445047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14896" y="254380"/>
            <a:ext cx="8714206" cy="334009"/>
          </a:xfrm>
          <a:prstGeom prst="rect">
            <a:avLst/>
          </a:prstGeom>
        </p:spPr>
        <p:txBody>
          <a:bodyPr wrap="square" lIns="0" tIns="0" rIns="0" bIns="0">
            <a:spAutoFit/>
          </a:bodyPr>
          <a:lstStyle>
            <a:lvl1pPr>
              <a:defRPr sz="2000" b="0" i="0">
                <a:solidFill>
                  <a:srgbClr val="FFAB40"/>
                </a:solidFill>
                <a:latin typeface="Arial Black"/>
                <a:cs typeface="Arial Black"/>
              </a:defRPr>
            </a:lvl1pPr>
          </a:lstStyle>
          <a:p>
            <a:endParaRPr/>
          </a:p>
        </p:txBody>
      </p:sp>
      <p:sp>
        <p:nvSpPr>
          <p:cNvPr id="3" name="Holder 3"/>
          <p:cNvSpPr>
            <a:spLocks noGrp="1"/>
          </p:cNvSpPr>
          <p:nvPr>
            <p:ph type="subTitle" idx="4"/>
          </p:nvPr>
        </p:nvSpPr>
        <p:spPr>
          <a:xfrm>
            <a:off x="1371600" y="2883916"/>
            <a:ext cx="6400800" cy="128746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50" b="0" i="0">
                <a:solidFill>
                  <a:srgbClr val="FFAB40"/>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sz="2000" b="0" i="0">
                <a:solidFill>
                  <a:schemeClr val="bg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50" b="0" i="0">
                <a:solidFill>
                  <a:srgbClr val="FFAB40"/>
                </a:solidFill>
                <a:latin typeface="Arial Black"/>
                <a:cs typeface="Arial Black"/>
              </a:defRPr>
            </a:lvl1pPr>
          </a:lstStyle>
          <a:p>
            <a:endParaRPr/>
          </a:p>
        </p:txBody>
      </p:sp>
      <p:sp>
        <p:nvSpPr>
          <p:cNvPr id="3" name="Holder 3"/>
          <p:cNvSpPr>
            <a:spLocks noGrp="1"/>
          </p:cNvSpPr>
          <p:nvPr>
            <p:ph sz="half" idx="2"/>
          </p:nvPr>
        </p:nvSpPr>
        <p:spPr>
          <a:xfrm>
            <a:off x="457200" y="1184465"/>
            <a:ext cx="3977640" cy="3398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4465"/>
            <a:ext cx="3977640" cy="339890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50" b="0" i="0">
                <a:solidFill>
                  <a:srgbClr val="FFAB40"/>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9143999" cy="5148071"/>
          </a:xfrm>
          <a:prstGeom prst="rect">
            <a:avLst/>
          </a:prstGeom>
        </p:spPr>
      </p:pic>
      <p:sp>
        <p:nvSpPr>
          <p:cNvPr id="2" name="Holder 2"/>
          <p:cNvSpPr>
            <a:spLocks noGrp="1"/>
          </p:cNvSpPr>
          <p:nvPr>
            <p:ph type="title"/>
          </p:nvPr>
        </p:nvSpPr>
        <p:spPr>
          <a:xfrm>
            <a:off x="146621" y="255650"/>
            <a:ext cx="8850756" cy="388620"/>
          </a:xfrm>
          <a:prstGeom prst="rect">
            <a:avLst/>
          </a:prstGeom>
        </p:spPr>
        <p:txBody>
          <a:bodyPr wrap="square" lIns="0" tIns="0" rIns="0" bIns="0">
            <a:spAutoFit/>
          </a:bodyPr>
          <a:lstStyle>
            <a:lvl1pPr>
              <a:defRPr sz="2350" b="0" i="0">
                <a:solidFill>
                  <a:srgbClr val="FFAB40"/>
                </a:solidFill>
                <a:latin typeface="Arial Black"/>
                <a:cs typeface="Arial Black"/>
              </a:defRPr>
            </a:lvl1pPr>
          </a:lstStyle>
          <a:p>
            <a:endParaRPr/>
          </a:p>
        </p:txBody>
      </p:sp>
      <p:sp>
        <p:nvSpPr>
          <p:cNvPr id="3" name="Holder 3"/>
          <p:cNvSpPr>
            <a:spLocks noGrp="1"/>
          </p:cNvSpPr>
          <p:nvPr>
            <p:ph type="body" idx="1"/>
          </p:nvPr>
        </p:nvSpPr>
        <p:spPr>
          <a:xfrm>
            <a:off x="517169" y="1265249"/>
            <a:ext cx="8109661" cy="3084829"/>
          </a:xfrm>
          <a:prstGeom prst="rect">
            <a:avLst/>
          </a:prstGeom>
        </p:spPr>
        <p:txBody>
          <a:bodyPr wrap="square" lIns="0" tIns="0" rIns="0" bIns="0">
            <a:spAutoFit/>
          </a:bodyPr>
          <a:lstStyle>
            <a:lvl1pPr>
              <a:defRPr sz="2000" b="0" i="0">
                <a:solidFill>
                  <a:schemeClr val="bg1"/>
                </a:solidFill>
                <a:latin typeface="Times New Roman"/>
                <a:cs typeface="Times New Roman"/>
              </a:defRPr>
            </a:lvl1pPr>
          </a:lstStyle>
          <a:p>
            <a:endParaRPr/>
          </a:p>
        </p:txBody>
      </p:sp>
      <p:sp>
        <p:nvSpPr>
          <p:cNvPr id="4" name="Holder 4"/>
          <p:cNvSpPr>
            <a:spLocks noGrp="1"/>
          </p:cNvSpPr>
          <p:nvPr>
            <p:ph type="ftr" sz="quarter" idx="5"/>
          </p:nvPr>
        </p:nvSpPr>
        <p:spPr>
          <a:xfrm>
            <a:off x="3108960" y="4789360"/>
            <a:ext cx="2926080" cy="25749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9360"/>
            <a:ext cx="2103120" cy="25749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6/6/2024</a:t>
            </a:fld>
            <a:endParaRPr lang="en-US"/>
          </a:p>
        </p:txBody>
      </p:sp>
      <p:sp>
        <p:nvSpPr>
          <p:cNvPr id="6" name="Holder 6"/>
          <p:cNvSpPr>
            <a:spLocks noGrp="1"/>
          </p:cNvSpPr>
          <p:nvPr>
            <p:ph type="sldNum" sz="quarter" idx="7"/>
          </p:nvPr>
        </p:nvSpPr>
        <p:spPr>
          <a:xfrm>
            <a:off x="6583680" y="4789360"/>
            <a:ext cx="2103120" cy="25749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8071"/>
          </a:xfrm>
          <a:prstGeom prst="rect">
            <a:avLst/>
          </a:prstGeom>
        </p:spPr>
      </p:pic>
      <p:pic>
        <p:nvPicPr>
          <p:cNvPr id="3" name="object 3"/>
          <p:cNvPicPr/>
          <p:nvPr/>
        </p:nvPicPr>
        <p:blipFill>
          <a:blip r:embed="rId3" cstate="print"/>
          <a:stretch>
            <a:fillRect/>
          </a:stretch>
        </p:blipFill>
        <p:spPr>
          <a:xfrm>
            <a:off x="265175" y="73151"/>
            <a:ext cx="5618988" cy="1266444"/>
          </a:xfrm>
          <a:prstGeom prst="rect">
            <a:avLst/>
          </a:prstGeom>
        </p:spPr>
      </p:pic>
      <p:sp>
        <p:nvSpPr>
          <p:cNvPr id="4" name="object 4"/>
          <p:cNvSpPr txBox="1">
            <a:spLocks noGrp="1"/>
          </p:cNvSpPr>
          <p:nvPr>
            <p:ph type="title"/>
          </p:nvPr>
        </p:nvSpPr>
        <p:spPr>
          <a:xfrm>
            <a:off x="136562" y="240243"/>
            <a:ext cx="7078180" cy="1122102"/>
          </a:xfrm>
          <a:prstGeom prst="rect">
            <a:avLst/>
          </a:prstGeom>
        </p:spPr>
        <p:txBody>
          <a:bodyPr vert="horz" wrap="square" lIns="0" tIns="13970" rIns="0" bIns="0" rtlCol="0">
            <a:spAutoFit/>
          </a:bodyPr>
          <a:lstStyle/>
          <a:p>
            <a:pPr marL="12700">
              <a:lnSpc>
                <a:spcPct val="100000"/>
              </a:lnSpc>
              <a:spcBef>
                <a:spcPts val="110"/>
              </a:spcBef>
            </a:pPr>
            <a:r>
              <a:rPr sz="3600" b="1" spc="55" dirty="0">
                <a:solidFill>
                  <a:srgbClr val="FFC000"/>
                </a:solidFill>
                <a:latin typeface="Arial Black" panose="020B0A04020102020204" pitchFamily="34" charset="0"/>
                <a:cs typeface="Verdana"/>
              </a:rPr>
              <a:t>C</a:t>
            </a:r>
            <a:r>
              <a:rPr lang="en-IN" sz="3600" b="1" spc="-65" dirty="0">
                <a:solidFill>
                  <a:srgbClr val="FFC000"/>
                </a:solidFill>
                <a:uFill>
                  <a:solidFill>
                    <a:srgbClr val="FFAB40"/>
                  </a:solidFill>
                </a:uFill>
                <a:latin typeface="Arial Black" panose="020B0A04020102020204" pitchFamily="34" charset="0"/>
                <a:cs typeface="Verdana"/>
              </a:rPr>
              <a:t>U</a:t>
            </a:r>
            <a:r>
              <a:rPr sz="3600" b="1" spc="-254" dirty="0">
                <a:solidFill>
                  <a:srgbClr val="FFC000"/>
                </a:solidFill>
                <a:uFill>
                  <a:solidFill>
                    <a:srgbClr val="FFAB40"/>
                  </a:solidFill>
                </a:uFill>
                <a:latin typeface="Arial Black" panose="020B0A04020102020204" pitchFamily="34" charset="0"/>
                <a:cs typeface="Verdana"/>
              </a:rPr>
              <a:t>S</a:t>
            </a:r>
            <a:r>
              <a:rPr sz="3600" b="1" spc="-155" dirty="0">
                <a:solidFill>
                  <a:srgbClr val="FFC000"/>
                </a:solidFill>
                <a:uFill>
                  <a:solidFill>
                    <a:srgbClr val="FFAB40"/>
                  </a:solidFill>
                </a:uFill>
                <a:latin typeface="Arial Black" panose="020B0A04020102020204" pitchFamily="34" charset="0"/>
                <a:cs typeface="Verdana"/>
              </a:rPr>
              <a:t>T</a:t>
            </a:r>
            <a:r>
              <a:rPr lang="en-IN" sz="3600" b="1" spc="-15" dirty="0">
                <a:solidFill>
                  <a:srgbClr val="FFC000"/>
                </a:solidFill>
                <a:uFill>
                  <a:solidFill>
                    <a:srgbClr val="FFAB40"/>
                  </a:solidFill>
                </a:uFill>
                <a:latin typeface="Arial Black" panose="020B0A04020102020204" pitchFamily="34" charset="0"/>
                <a:cs typeface="Verdana"/>
              </a:rPr>
              <a:t>OME</a:t>
            </a:r>
            <a:r>
              <a:rPr sz="3600" b="1" spc="-145" dirty="0">
                <a:solidFill>
                  <a:srgbClr val="FFC000"/>
                </a:solidFill>
                <a:uFill>
                  <a:solidFill>
                    <a:srgbClr val="FFAB40"/>
                  </a:solidFill>
                </a:uFill>
                <a:latin typeface="Arial Black" panose="020B0A04020102020204" pitchFamily="34" charset="0"/>
                <a:cs typeface="Verdana"/>
              </a:rPr>
              <a:t>R</a:t>
            </a:r>
            <a:r>
              <a:rPr sz="3600" b="1" spc="-225" dirty="0">
                <a:solidFill>
                  <a:srgbClr val="FFC000"/>
                </a:solidFill>
                <a:uFill>
                  <a:solidFill>
                    <a:srgbClr val="FFAB40"/>
                  </a:solidFill>
                </a:uFill>
                <a:latin typeface="Arial Black" panose="020B0A04020102020204" pitchFamily="34" charset="0"/>
                <a:cs typeface="Verdana"/>
              </a:rPr>
              <a:t> </a:t>
            </a:r>
            <a:r>
              <a:rPr lang="en-IN" sz="3600" b="1" spc="-225" dirty="0">
                <a:solidFill>
                  <a:srgbClr val="FFC000"/>
                </a:solidFill>
                <a:uFill>
                  <a:solidFill>
                    <a:srgbClr val="FFAB40"/>
                  </a:solidFill>
                </a:uFill>
                <a:latin typeface="Arial Black" panose="020B0A04020102020204" pitchFamily="34" charset="0"/>
                <a:cs typeface="Verdana"/>
              </a:rPr>
              <a:t> PERSONALITY </a:t>
            </a:r>
            <a:r>
              <a:rPr sz="3600" b="1" spc="10" dirty="0">
                <a:solidFill>
                  <a:srgbClr val="FFC000"/>
                </a:solidFill>
                <a:uFill>
                  <a:solidFill>
                    <a:srgbClr val="FFAB40"/>
                  </a:solidFill>
                </a:uFill>
                <a:latin typeface="Arial Black" panose="020B0A04020102020204" pitchFamily="34" charset="0"/>
                <a:cs typeface="Verdana"/>
              </a:rPr>
              <a:t>A</a:t>
            </a:r>
            <a:r>
              <a:rPr sz="3600" b="1" spc="-170" dirty="0">
                <a:solidFill>
                  <a:srgbClr val="FFC000"/>
                </a:solidFill>
                <a:uFill>
                  <a:solidFill>
                    <a:srgbClr val="FFAB40"/>
                  </a:solidFill>
                </a:uFill>
                <a:latin typeface="Arial Black" panose="020B0A04020102020204" pitchFamily="34" charset="0"/>
                <a:cs typeface="Verdana"/>
              </a:rPr>
              <a:t>N</a:t>
            </a:r>
            <a:r>
              <a:rPr sz="3600" b="1" spc="10" dirty="0">
                <a:solidFill>
                  <a:srgbClr val="FFC000"/>
                </a:solidFill>
                <a:uFill>
                  <a:solidFill>
                    <a:srgbClr val="FFAB40"/>
                  </a:solidFill>
                </a:uFill>
                <a:latin typeface="Arial Black" panose="020B0A04020102020204" pitchFamily="34" charset="0"/>
                <a:cs typeface="Verdana"/>
              </a:rPr>
              <a:t>A</a:t>
            </a:r>
            <a:r>
              <a:rPr sz="3600" b="1" spc="-70" dirty="0">
                <a:solidFill>
                  <a:srgbClr val="FFC000"/>
                </a:solidFill>
                <a:uFill>
                  <a:solidFill>
                    <a:srgbClr val="FFAB40"/>
                  </a:solidFill>
                </a:uFill>
                <a:latin typeface="Arial Black" panose="020B0A04020102020204" pitchFamily="34" charset="0"/>
                <a:cs typeface="Verdana"/>
              </a:rPr>
              <a:t>L</a:t>
            </a:r>
            <a:r>
              <a:rPr sz="3600" b="1" spc="-140" dirty="0">
                <a:solidFill>
                  <a:srgbClr val="FFC000"/>
                </a:solidFill>
                <a:uFill>
                  <a:solidFill>
                    <a:srgbClr val="FFAB40"/>
                  </a:solidFill>
                </a:uFill>
                <a:latin typeface="Arial Black" panose="020B0A04020102020204" pitchFamily="34" charset="0"/>
                <a:cs typeface="Verdana"/>
              </a:rPr>
              <a:t>Y</a:t>
            </a:r>
            <a:r>
              <a:rPr sz="3600" b="1" spc="-254" dirty="0">
                <a:solidFill>
                  <a:srgbClr val="FFC000"/>
                </a:solidFill>
                <a:uFill>
                  <a:solidFill>
                    <a:srgbClr val="FFAB40"/>
                  </a:solidFill>
                </a:uFill>
                <a:latin typeface="Arial Black" panose="020B0A04020102020204" pitchFamily="34" charset="0"/>
                <a:cs typeface="Verdana"/>
              </a:rPr>
              <a:t>S</a:t>
            </a:r>
            <a:r>
              <a:rPr lang="en-IN" sz="3600" b="1" spc="-484" dirty="0">
                <a:solidFill>
                  <a:srgbClr val="FFC000"/>
                </a:solidFill>
                <a:uFill>
                  <a:solidFill>
                    <a:srgbClr val="FFAB40"/>
                  </a:solidFill>
                </a:uFill>
                <a:latin typeface="Arial Black" panose="020B0A04020102020204" pitchFamily="34" charset="0"/>
                <a:cs typeface="Verdana"/>
              </a:rPr>
              <a:t>IS</a:t>
            </a:r>
            <a:endParaRPr sz="3600" dirty="0">
              <a:solidFill>
                <a:srgbClr val="FFC000"/>
              </a:solidFill>
              <a:latin typeface="Arial Black" panose="020B0A04020102020204" pitchFamily="34" charset="0"/>
              <a:cs typeface="Verdana"/>
            </a:endParaRPr>
          </a:p>
        </p:txBody>
      </p:sp>
      <p:sp>
        <p:nvSpPr>
          <p:cNvPr id="5" name="object 5"/>
          <p:cNvSpPr txBox="1"/>
          <p:nvPr/>
        </p:nvSpPr>
        <p:spPr>
          <a:xfrm>
            <a:off x="4228547" y="2959973"/>
            <a:ext cx="3470148" cy="1732847"/>
          </a:xfrm>
          <a:prstGeom prst="rect">
            <a:avLst/>
          </a:prstGeom>
        </p:spPr>
        <p:txBody>
          <a:bodyPr vert="horz" wrap="square" lIns="0" tIns="26670" rIns="0" bIns="0" rtlCol="0">
            <a:spAutoFit/>
          </a:bodyPr>
          <a:lstStyle/>
          <a:p>
            <a:pPr marL="21590">
              <a:lnSpc>
                <a:spcPct val="100000"/>
              </a:lnSpc>
              <a:spcBef>
                <a:spcPts val="210"/>
              </a:spcBef>
              <a:tabLst>
                <a:tab pos="1090295" algn="l"/>
              </a:tabLst>
            </a:pPr>
            <a:r>
              <a:rPr sz="1350" spc="15" dirty="0">
                <a:solidFill>
                  <a:srgbClr val="FFFFFF"/>
                </a:solidFill>
                <a:latin typeface="Arial Black"/>
                <a:cs typeface="Arial Black"/>
              </a:rPr>
              <a:t>Members:	</a:t>
            </a:r>
            <a:r>
              <a:rPr lang="en-IN" sz="1350" spc="25" dirty="0">
                <a:solidFill>
                  <a:srgbClr val="FFFFFF"/>
                </a:solidFill>
                <a:latin typeface="Arial Black"/>
                <a:cs typeface="Arial Black"/>
              </a:rPr>
              <a:t>Ishwari Tale</a:t>
            </a:r>
            <a:endParaRPr sz="1350" dirty="0">
              <a:latin typeface="Arial Black"/>
              <a:cs typeface="Arial Black"/>
            </a:endParaRPr>
          </a:p>
          <a:p>
            <a:pPr marL="1092200" marR="5080">
              <a:lnSpc>
                <a:spcPct val="102499"/>
              </a:lnSpc>
              <a:spcBef>
                <a:spcPts val="70"/>
              </a:spcBef>
            </a:pPr>
            <a:r>
              <a:rPr lang="en-IN" sz="1350" spc="25" dirty="0">
                <a:solidFill>
                  <a:srgbClr val="FFFFFF"/>
                </a:solidFill>
                <a:latin typeface="Arial Black"/>
                <a:cs typeface="Arial Black"/>
              </a:rPr>
              <a:t>Sneha Singh</a:t>
            </a:r>
            <a:r>
              <a:rPr sz="1350" spc="25" dirty="0">
                <a:solidFill>
                  <a:srgbClr val="FFFFFF"/>
                </a:solidFill>
                <a:latin typeface="Arial Black"/>
                <a:cs typeface="Arial Black"/>
              </a:rPr>
              <a:t> </a:t>
            </a:r>
            <a:r>
              <a:rPr sz="1350" spc="30" dirty="0">
                <a:solidFill>
                  <a:srgbClr val="FFFFFF"/>
                </a:solidFill>
                <a:latin typeface="Arial Black"/>
                <a:cs typeface="Arial Black"/>
              </a:rPr>
              <a:t> </a:t>
            </a:r>
            <a:endParaRPr lang="en-IN" sz="1350" spc="30" dirty="0">
              <a:solidFill>
                <a:srgbClr val="FFFFFF"/>
              </a:solidFill>
              <a:latin typeface="Arial Black"/>
              <a:cs typeface="Arial Black"/>
            </a:endParaRPr>
          </a:p>
          <a:p>
            <a:pPr marL="1092200" marR="5080">
              <a:lnSpc>
                <a:spcPct val="102499"/>
              </a:lnSpc>
              <a:spcBef>
                <a:spcPts val="70"/>
              </a:spcBef>
            </a:pPr>
            <a:r>
              <a:rPr lang="en-IN" sz="1350" spc="20" dirty="0">
                <a:solidFill>
                  <a:srgbClr val="FFFFFF"/>
                </a:solidFill>
                <a:latin typeface="Arial Black"/>
                <a:cs typeface="Arial Black"/>
              </a:rPr>
              <a:t>Mithun </a:t>
            </a:r>
            <a:r>
              <a:rPr lang="en-IN" sz="1350" spc="20" dirty="0" err="1">
                <a:solidFill>
                  <a:srgbClr val="FFFFFF"/>
                </a:solidFill>
                <a:latin typeface="Arial Black"/>
                <a:cs typeface="Arial Black"/>
              </a:rPr>
              <a:t>Potlapally</a:t>
            </a:r>
            <a:r>
              <a:rPr sz="1350" spc="15" dirty="0">
                <a:solidFill>
                  <a:srgbClr val="FFFFFF"/>
                </a:solidFill>
                <a:latin typeface="Arial Black"/>
                <a:cs typeface="Arial Black"/>
              </a:rPr>
              <a:t> </a:t>
            </a:r>
            <a:r>
              <a:rPr sz="1350" spc="-434" dirty="0">
                <a:solidFill>
                  <a:srgbClr val="FFFFFF"/>
                </a:solidFill>
                <a:latin typeface="Arial Black"/>
                <a:cs typeface="Arial Black"/>
              </a:rPr>
              <a:t> </a:t>
            </a:r>
            <a:r>
              <a:rPr lang="en-IN" sz="1350" spc="20" dirty="0" err="1">
                <a:solidFill>
                  <a:srgbClr val="FFFFFF"/>
                </a:solidFill>
                <a:latin typeface="Arial Black"/>
                <a:cs typeface="Arial Black"/>
              </a:rPr>
              <a:t>Jayathwala</a:t>
            </a:r>
            <a:r>
              <a:rPr lang="en-IN" sz="1350" spc="20" dirty="0">
                <a:solidFill>
                  <a:srgbClr val="FFFFFF"/>
                </a:solidFill>
                <a:latin typeface="Arial Black"/>
                <a:cs typeface="Arial Black"/>
              </a:rPr>
              <a:t> Chandana</a:t>
            </a:r>
            <a:endParaRPr lang="en-IN" sz="1350" dirty="0">
              <a:latin typeface="Arial Black"/>
              <a:cs typeface="Arial Black"/>
            </a:endParaRPr>
          </a:p>
          <a:p>
            <a:pPr marL="1092200" marR="177800" indent="17780">
              <a:lnSpc>
                <a:spcPct val="102499"/>
              </a:lnSpc>
              <a:spcBef>
                <a:spcPts val="75"/>
              </a:spcBef>
            </a:pPr>
            <a:r>
              <a:rPr lang="en-IN" sz="1350" spc="15" dirty="0" err="1">
                <a:solidFill>
                  <a:srgbClr val="FFFFFF"/>
                </a:solidFill>
                <a:latin typeface="Arial Black"/>
                <a:cs typeface="Arial Black"/>
              </a:rPr>
              <a:t>Suprith</a:t>
            </a:r>
            <a:r>
              <a:rPr lang="en-IN" sz="1350" spc="15" dirty="0">
                <a:solidFill>
                  <a:srgbClr val="FFFFFF"/>
                </a:solidFill>
                <a:latin typeface="Arial Black"/>
                <a:cs typeface="Arial Black"/>
              </a:rPr>
              <a:t> </a:t>
            </a:r>
            <a:r>
              <a:rPr lang="en-IN" sz="1350" spc="15" dirty="0" err="1">
                <a:solidFill>
                  <a:srgbClr val="FFFFFF"/>
                </a:solidFill>
                <a:latin typeface="Arial Black"/>
                <a:cs typeface="Arial Black"/>
              </a:rPr>
              <a:t>Korishettar</a:t>
            </a:r>
            <a:r>
              <a:rPr lang="en-IN" sz="1350" spc="110" dirty="0">
                <a:solidFill>
                  <a:srgbClr val="FFFFFF"/>
                </a:solidFill>
                <a:latin typeface="Arial Black"/>
                <a:cs typeface="Arial Black"/>
              </a:rPr>
              <a:t> </a:t>
            </a:r>
            <a:r>
              <a:rPr lang="en-IN" sz="1350" spc="5" dirty="0">
                <a:solidFill>
                  <a:srgbClr val="FFFFFF"/>
                </a:solidFill>
                <a:latin typeface="Arial Black"/>
                <a:cs typeface="Arial Black"/>
              </a:rPr>
              <a:t>Anjali Pal</a:t>
            </a:r>
            <a:endParaRPr lang="en-IN" sz="1350" dirty="0">
              <a:latin typeface="Arial Black"/>
              <a:cs typeface="Arial Black"/>
            </a:endParaRPr>
          </a:p>
          <a:p>
            <a:pPr>
              <a:lnSpc>
                <a:spcPct val="100000"/>
              </a:lnSpc>
              <a:spcBef>
                <a:spcPts val="10"/>
              </a:spcBef>
            </a:pPr>
            <a:endParaRPr lang="en-IN" sz="1250" dirty="0">
              <a:latin typeface="Arial Black"/>
              <a:cs typeface="Arial Black"/>
            </a:endParaRPr>
          </a:p>
          <a:p>
            <a:pPr marL="12700">
              <a:lnSpc>
                <a:spcPct val="100000"/>
              </a:lnSpc>
              <a:tabLst>
                <a:tab pos="873125" algn="l"/>
              </a:tabLst>
            </a:pPr>
            <a:r>
              <a:rPr sz="1350" spc="10" dirty="0">
                <a:solidFill>
                  <a:srgbClr val="FFFFFF"/>
                </a:solidFill>
                <a:latin typeface="Arial Black"/>
                <a:cs typeface="Arial Black"/>
              </a:rPr>
              <a:t>Mentor:	</a:t>
            </a:r>
            <a:r>
              <a:rPr lang="en-IN" sz="1350" spc="15" dirty="0" err="1">
                <a:solidFill>
                  <a:srgbClr val="FFFFFF"/>
                </a:solidFill>
                <a:latin typeface="Arial Black"/>
                <a:cs typeface="Arial Black"/>
              </a:rPr>
              <a:t>Dilavar</a:t>
            </a:r>
            <a:r>
              <a:rPr lang="en-IN" sz="1350" spc="15" dirty="0">
                <a:solidFill>
                  <a:srgbClr val="FFFFFF"/>
                </a:solidFill>
                <a:latin typeface="Arial Black"/>
                <a:cs typeface="Arial Black"/>
              </a:rPr>
              <a:t> Basha</a:t>
            </a:r>
            <a:endParaRPr sz="1350" dirty="0">
              <a:latin typeface="Arial Black"/>
              <a:cs typeface="Arial Black"/>
            </a:endParaRPr>
          </a:p>
        </p:txBody>
      </p:sp>
      <p:pic>
        <p:nvPicPr>
          <p:cNvPr id="6" name="object 6"/>
          <p:cNvPicPr/>
          <p:nvPr/>
        </p:nvPicPr>
        <p:blipFill>
          <a:blip r:embed="rId4" cstate="print"/>
          <a:stretch>
            <a:fillRect/>
          </a:stretch>
        </p:blipFill>
        <p:spPr>
          <a:xfrm>
            <a:off x="3744594" y="2189877"/>
            <a:ext cx="3470148" cy="809244"/>
          </a:xfrm>
          <a:prstGeom prst="rect">
            <a:avLst/>
          </a:prstGeom>
        </p:spPr>
      </p:pic>
      <p:sp>
        <p:nvSpPr>
          <p:cNvPr id="7" name="object 7"/>
          <p:cNvSpPr txBox="1"/>
          <p:nvPr/>
        </p:nvSpPr>
        <p:spPr>
          <a:xfrm>
            <a:off x="4114800" y="2269819"/>
            <a:ext cx="2819401" cy="325730"/>
          </a:xfrm>
          <a:prstGeom prst="rect">
            <a:avLst/>
          </a:prstGeom>
        </p:spPr>
        <p:txBody>
          <a:bodyPr vert="horz" wrap="square" lIns="0" tIns="17780" rIns="0" bIns="0" rtlCol="0">
            <a:spAutoFit/>
          </a:bodyPr>
          <a:lstStyle/>
          <a:p>
            <a:pPr marL="12700">
              <a:lnSpc>
                <a:spcPct val="100000"/>
              </a:lnSpc>
              <a:spcBef>
                <a:spcPts val="140"/>
              </a:spcBef>
            </a:pPr>
            <a:r>
              <a:rPr sz="2000" b="1" spc="40" dirty="0">
                <a:solidFill>
                  <a:srgbClr val="FFFFFF"/>
                </a:solidFill>
                <a:latin typeface="Times New Roman"/>
                <a:cs typeface="Times New Roman"/>
              </a:rPr>
              <a:t>T</a:t>
            </a:r>
            <a:r>
              <a:rPr sz="2000" b="1" spc="25" dirty="0">
                <a:solidFill>
                  <a:srgbClr val="FFFFFF"/>
                </a:solidFill>
                <a:latin typeface="Times New Roman"/>
                <a:cs typeface="Times New Roman"/>
              </a:rPr>
              <a:t>e</a:t>
            </a:r>
            <a:r>
              <a:rPr sz="2000" b="1" spc="-25" dirty="0">
                <a:solidFill>
                  <a:srgbClr val="FFFFFF"/>
                </a:solidFill>
                <a:latin typeface="Times New Roman"/>
                <a:cs typeface="Times New Roman"/>
              </a:rPr>
              <a:t>a</a:t>
            </a:r>
            <a:r>
              <a:rPr sz="2000" b="1" spc="-105" dirty="0">
                <a:solidFill>
                  <a:srgbClr val="FFFFFF"/>
                </a:solidFill>
                <a:latin typeface="Times New Roman"/>
                <a:cs typeface="Times New Roman"/>
              </a:rPr>
              <a:t>m</a:t>
            </a:r>
            <a:r>
              <a:rPr sz="2000" b="1" spc="10" dirty="0">
                <a:solidFill>
                  <a:srgbClr val="FFFFFF"/>
                </a:solidFill>
                <a:latin typeface="Times New Roman"/>
                <a:cs typeface="Times New Roman"/>
              </a:rPr>
              <a:t>:</a:t>
            </a:r>
            <a:r>
              <a:rPr sz="2000" b="1" spc="70" dirty="0">
                <a:solidFill>
                  <a:srgbClr val="FFFFFF"/>
                </a:solidFill>
                <a:latin typeface="Times New Roman"/>
                <a:cs typeface="Times New Roman"/>
              </a:rPr>
              <a:t> </a:t>
            </a:r>
            <a:r>
              <a:rPr sz="2000" b="1" spc="20" dirty="0">
                <a:solidFill>
                  <a:srgbClr val="FFFFFF"/>
                </a:solidFill>
                <a:latin typeface="Times New Roman"/>
                <a:cs typeface="Times New Roman"/>
              </a:rPr>
              <a:t>P</a:t>
            </a:r>
            <a:r>
              <a:rPr sz="2000" b="1" spc="45" dirty="0">
                <a:solidFill>
                  <a:srgbClr val="FFFFFF"/>
                </a:solidFill>
                <a:latin typeface="Times New Roman"/>
                <a:cs typeface="Times New Roman"/>
              </a:rPr>
              <a:t>3</a:t>
            </a:r>
            <a:r>
              <a:rPr lang="en-IN" sz="2000" b="1" spc="45" dirty="0">
                <a:solidFill>
                  <a:srgbClr val="FFFFFF"/>
                </a:solidFill>
                <a:latin typeface="Times New Roman"/>
                <a:cs typeface="Times New Roman"/>
              </a:rPr>
              <a:t>94</a:t>
            </a:r>
            <a:r>
              <a:rPr sz="2000" b="1" spc="-160" dirty="0">
                <a:solidFill>
                  <a:srgbClr val="FFFFFF"/>
                </a:solidFill>
                <a:latin typeface="Times New Roman"/>
                <a:cs typeface="Times New Roman"/>
              </a:rPr>
              <a:t> </a:t>
            </a:r>
            <a:r>
              <a:rPr sz="2000" b="1" spc="-15" dirty="0">
                <a:solidFill>
                  <a:srgbClr val="FFFFFF"/>
                </a:solidFill>
                <a:latin typeface="Times New Roman"/>
                <a:cs typeface="Times New Roman"/>
              </a:rPr>
              <a:t>(</a:t>
            </a:r>
            <a:r>
              <a:rPr sz="2000" b="1" spc="15" dirty="0">
                <a:solidFill>
                  <a:srgbClr val="FFFFFF"/>
                </a:solidFill>
                <a:latin typeface="Times New Roman"/>
                <a:cs typeface="Times New Roman"/>
              </a:rPr>
              <a:t>G</a:t>
            </a:r>
            <a:r>
              <a:rPr sz="2000" b="1" spc="-10" dirty="0">
                <a:solidFill>
                  <a:srgbClr val="FFFFFF"/>
                </a:solidFill>
                <a:latin typeface="Times New Roman"/>
                <a:cs typeface="Times New Roman"/>
              </a:rPr>
              <a:t>R</a:t>
            </a:r>
            <a:r>
              <a:rPr sz="2000" b="1" spc="15" dirty="0">
                <a:solidFill>
                  <a:srgbClr val="FFFFFF"/>
                </a:solidFill>
                <a:latin typeface="Times New Roman"/>
                <a:cs typeface="Times New Roman"/>
              </a:rPr>
              <a:t>O</a:t>
            </a:r>
            <a:r>
              <a:rPr sz="2000" b="1" spc="-10" dirty="0">
                <a:solidFill>
                  <a:srgbClr val="FFFFFF"/>
                </a:solidFill>
                <a:latin typeface="Times New Roman"/>
                <a:cs typeface="Times New Roman"/>
              </a:rPr>
              <a:t>U</a:t>
            </a:r>
            <a:r>
              <a:rPr sz="2000" b="1" spc="20" dirty="0">
                <a:solidFill>
                  <a:srgbClr val="FFFFFF"/>
                </a:solidFill>
                <a:latin typeface="Times New Roman"/>
                <a:cs typeface="Times New Roman"/>
              </a:rPr>
              <a:t>P</a:t>
            </a:r>
            <a:r>
              <a:rPr sz="2000" b="1" spc="-45" dirty="0">
                <a:solidFill>
                  <a:srgbClr val="FFFFFF"/>
                </a:solidFill>
                <a:latin typeface="Times New Roman"/>
                <a:cs typeface="Times New Roman"/>
              </a:rPr>
              <a:t> </a:t>
            </a:r>
            <a:r>
              <a:rPr lang="en-IN" sz="2000" b="1" spc="45" dirty="0">
                <a:solidFill>
                  <a:srgbClr val="FFFFFF"/>
                </a:solidFill>
                <a:latin typeface="Times New Roman"/>
                <a:cs typeface="Times New Roman"/>
              </a:rPr>
              <a:t>1</a:t>
            </a:r>
            <a:r>
              <a:rPr sz="2000" b="1" spc="10" dirty="0">
                <a:solidFill>
                  <a:srgbClr val="FFFFFF"/>
                </a:solidFill>
                <a:latin typeface="Times New Roman"/>
                <a:cs typeface="Times New Roman"/>
              </a:rPr>
              <a:t>)</a:t>
            </a:r>
            <a:endParaRPr sz="2000" dirty="0">
              <a:latin typeface="Times New Roman"/>
              <a:cs typeface="Times New Roman"/>
            </a:endParaRPr>
          </a:p>
        </p:txBody>
      </p:sp>
      <p:pic>
        <p:nvPicPr>
          <p:cNvPr id="8" name="object 8"/>
          <p:cNvPicPr/>
          <p:nvPr/>
        </p:nvPicPr>
        <p:blipFill>
          <a:blip r:embed="rId5" cstate="print"/>
          <a:stretch>
            <a:fillRect/>
          </a:stretch>
        </p:blipFill>
        <p:spPr>
          <a:xfrm>
            <a:off x="704087" y="859535"/>
            <a:ext cx="4805172" cy="169163"/>
          </a:xfrm>
          <a:prstGeom prst="rect">
            <a:avLst/>
          </a:prstGeom>
        </p:spPr>
      </p:pic>
      <p:pic>
        <p:nvPicPr>
          <p:cNvPr id="9" name="object 9"/>
          <p:cNvPicPr/>
          <p:nvPr/>
        </p:nvPicPr>
        <p:blipFill>
          <a:blip r:embed="rId6" cstate="print"/>
          <a:stretch>
            <a:fillRect/>
          </a:stretch>
        </p:blipFill>
        <p:spPr>
          <a:xfrm>
            <a:off x="402336" y="2167127"/>
            <a:ext cx="4082796" cy="23820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600" y="288925"/>
            <a:ext cx="7689977" cy="965649"/>
          </a:xfrm>
          <a:prstGeom prst="rect">
            <a:avLst/>
          </a:prstGeom>
        </p:spPr>
        <p:txBody>
          <a:bodyPr vert="horz" wrap="square" lIns="0" tIns="105410" rIns="0" bIns="0" rtlCol="0">
            <a:spAutoFit/>
          </a:bodyPr>
          <a:lstStyle/>
          <a:p>
            <a:pPr marL="59690">
              <a:lnSpc>
                <a:spcPct val="100000"/>
              </a:lnSpc>
              <a:spcBef>
                <a:spcPts val="830"/>
              </a:spcBef>
            </a:pPr>
            <a:r>
              <a:rPr lang="en-IN" sz="3200" spc="-15" dirty="0">
                <a:solidFill>
                  <a:srgbClr val="FFAB40"/>
                </a:solidFill>
                <a:latin typeface="Arial Black"/>
                <a:cs typeface="Arial Black"/>
              </a:rPr>
              <a:t>LOADING THE DATASET</a:t>
            </a:r>
            <a:endParaRPr lang="en-IN" sz="3200" dirty="0">
              <a:latin typeface="Arial Black"/>
              <a:cs typeface="Arial Black"/>
            </a:endParaRPr>
          </a:p>
          <a:p>
            <a:pPr marL="12700">
              <a:lnSpc>
                <a:spcPct val="100000"/>
              </a:lnSpc>
              <a:spcBef>
                <a:spcPts val="735"/>
              </a:spcBef>
            </a:pPr>
            <a:r>
              <a:rPr lang="en-IN" sz="1600" spc="-15" dirty="0">
                <a:solidFill>
                  <a:srgbClr val="FFFFFF"/>
                </a:solidFill>
                <a:latin typeface="Arial Black" panose="020B0A04020102020204" pitchFamily="34" charset="0"/>
                <a:cs typeface="Times New Roman"/>
              </a:rPr>
              <a:t>Load the data in Google </a:t>
            </a:r>
            <a:r>
              <a:rPr lang="en-IN" sz="1600" spc="-15" dirty="0" err="1">
                <a:solidFill>
                  <a:srgbClr val="FFFFFF"/>
                </a:solidFill>
                <a:latin typeface="Arial Black" panose="020B0A04020102020204" pitchFamily="34" charset="0"/>
                <a:cs typeface="Times New Roman"/>
              </a:rPr>
              <a:t>Colab</a:t>
            </a:r>
            <a:r>
              <a:rPr lang="en-IN" sz="1600" spc="-15" dirty="0">
                <a:solidFill>
                  <a:srgbClr val="FFFFFF"/>
                </a:solidFill>
                <a:latin typeface="Arial Black" panose="020B0A04020102020204" pitchFamily="34" charset="0"/>
                <a:cs typeface="Times New Roman"/>
              </a:rPr>
              <a:t> by creating  variable as </a:t>
            </a:r>
            <a:r>
              <a:rPr lang="en-IN" sz="1600" spc="-15" dirty="0" err="1">
                <a:solidFill>
                  <a:srgbClr val="FFFFFF"/>
                </a:solidFill>
                <a:latin typeface="Arial Black" panose="020B0A04020102020204" pitchFamily="34" charset="0"/>
                <a:cs typeface="Times New Roman"/>
              </a:rPr>
              <a:t>df</a:t>
            </a:r>
            <a:endParaRPr lang="en-IN" sz="1600" spc="-15" dirty="0">
              <a:solidFill>
                <a:srgbClr val="FFFFFF"/>
              </a:solidFill>
              <a:latin typeface="Arial Black" panose="020B0A04020102020204" pitchFamily="34" charset="0"/>
              <a:cs typeface="Times New Roman"/>
            </a:endParaRPr>
          </a:p>
        </p:txBody>
      </p:sp>
      <p:pic>
        <p:nvPicPr>
          <p:cNvPr id="8" name="Picture 7">
            <a:extLst>
              <a:ext uri="{FF2B5EF4-FFF2-40B4-BE49-F238E27FC236}">
                <a16:creationId xmlns:a16="http://schemas.microsoft.com/office/drawing/2014/main" id="{1992E0DA-6DB6-313F-C138-5D9A973A82DC}"/>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t="41112" b="26295"/>
          <a:stretch/>
        </p:blipFill>
        <p:spPr>
          <a:xfrm>
            <a:off x="152400" y="1736725"/>
            <a:ext cx="8153400" cy="2743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1A1F-70D2-B102-1C25-098528014B7E}"/>
              </a:ext>
            </a:extLst>
          </p:cNvPr>
          <p:cNvSpPr>
            <a:spLocks noGrp="1"/>
          </p:cNvSpPr>
          <p:nvPr>
            <p:ph type="title"/>
          </p:nvPr>
        </p:nvSpPr>
        <p:spPr>
          <a:xfrm>
            <a:off x="152400" y="517525"/>
            <a:ext cx="8622156" cy="492443"/>
          </a:xfrm>
        </p:spPr>
        <p:txBody>
          <a:bodyPr/>
          <a:lstStyle/>
          <a:p>
            <a:r>
              <a:rPr lang="en-IN" sz="3200" dirty="0"/>
              <a:t>EXPLORATORY DATA ANALYSIS (EDA)</a:t>
            </a:r>
          </a:p>
        </p:txBody>
      </p:sp>
      <p:sp>
        <p:nvSpPr>
          <p:cNvPr id="3" name="TextBox 2">
            <a:extLst>
              <a:ext uri="{FF2B5EF4-FFF2-40B4-BE49-F238E27FC236}">
                <a16:creationId xmlns:a16="http://schemas.microsoft.com/office/drawing/2014/main" id="{FB824B51-3A67-6175-C1BC-FF76FD0648BE}"/>
              </a:ext>
            </a:extLst>
          </p:cNvPr>
          <p:cNvSpPr txBox="1"/>
          <p:nvPr/>
        </p:nvSpPr>
        <p:spPr>
          <a:xfrm>
            <a:off x="181896" y="1660525"/>
            <a:ext cx="8733503" cy="1077218"/>
          </a:xfrm>
          <a:prstGeom prst="rect">
            <a:avLst/>
          </a:prstGeom>
          <a:noFill/>
        </p:spPr>
        <p:txBody>
          <a:bodyPr wrap="square" rtlCol="0">
            <a:spAutoFit/>
          </a:bodyPr>
          <a:lstStyle/>
          <a:p>
            <a:r>
              <a:rPr lang="en-IN" sz="1600" dirty="0">
                <a:solidFill>
                  <a:schemeClr val="bg1"/>
                </a:solidFill>
                <a:latin typeface="Arial Black" panose="020B0A04020102020204" pitchFamily="34" charset="0"/>
              </a:rPr>
              <a:t>It is a critical step in the data analysis process where analysts use various techniques to summarize the main characteristics of a dataset, often with visual  methods. The goal of EDA is to understand the data, uncover patterns, spot anomalies, test hypotheses, and check assumptions.</a:t>
            </a:r>
          </a:p>
        </p:txBody>
      </p:sp>
    </p:spTree>
    <p:extLst>
      <p:ext uri="{BB962C8B-B14F-4D97-AF65-F5344CB8AC3E}">
        <p14:creationId xmlns:p14="http://schemas.microsoft.com/office/powerpoint/2010/main" val="4251891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71450" y="51161"/>
            <a:ext cx="7476490" cy="454659"/>
          </a:xfrm>
          <a:prstGeom prst="rect">
            <a:avLst/>
          </a:prstGeom>
        </p:spPr>
        <p:txBody>
          <a:bodyPr vert="horz" wrap="square" lIns="0" tIns="14604" rIns="0" bIns="0" rtlCol="0">
            <a:spAutoFit/>
          </a:bodyPr>
          <a:lstStyle/>
          <a:p>
            <a:pPr marL="12700">
              <a:lnSpc>
                <a:spcPct val="100000"/>
              </a:lnSpc>
              <a:spcBef>
                <a:spcPts val="114"/>
              </a:spcBef>
            </a:pPr>
            <a:r>
              <a:rPr lang="en-IN" sz="2800" spc="-10" dirty="0"/>
              <a:t>DATA EXPLORATION AND </a:t>
            </a:r>
            <a:r>
              <a:rPr lang="en-IN" sz="2800" spc="5" dirty="0"/>
              <a:t>CLEANING</a:t>
            </a:r>
            <a:endParaRPr lang="en-IN" sz="2800" dirty="0"/>
          </a:p>
        </p:txBody>
      </p:sp>
      <p:pic>
        <p:nvPicPr>
          <p:cNvPr id="7" name="Picture 6">
            <a:extLst>
              <a:ext uri="{FF2B5EF4-FFF2-40B4-BE49-F238E27FC236}">
                <a16:creationId xmlns:a16="http://schemas.microsoft.com/office/drawing/2014/main" id="{0B7C43DF-6142-BA5C-E292-BEA52AA2A99D}"/>
              </a:ext>
            </a:extLst>
          </p:cNvPr>
          <p:cNvPicPr>
            <a:picLocks noChangeAspect="1"/>
          </p:cNvPicPr>
          <p:nvPr/>
        </p:nvPicPr>
        <p:blipFill rotWithShape="1">
          <a:blip r:embed="rId2">
            <a:extLst>
              <a:ext uri="{28A0092B-C50C-407E-A947-70E740481C1C}">
                <a14:useLocalDpi xmlns:a14="http://schemas.microsoft.com/office/drawing/2010/main" val="0"/>
              </a:ext>
            </a:extLst>
          </a:blip>
          <a:srcRect l="2500" t="24814" r="64167" b="8518"/>
          <a:stretch/>
        </p:blipFill>
        <p:spPr>
          <a:xfrm>
            <a:off x="171450" y="511377"/>
            <a:ext cx="3048000" cy="3429000"/>
          </a:xfrm>
          <a:prstGeom prst="rect">
            <a:avLst/>
          </a:prstGeom>
        </p:spPr>
      </p:pic>
      <p:sp>
        <p:nvSpPr>
          <p:cNvPr id="17" name="TextBox 16">
            <a:extLst>
              <a:ext uri="{FF2B5EF4-FFF2-40B4-BE49-F238E27FC236}">
                <a16:creationId xmlns:a16="http://schemas.microsoft.com/office/drawing/2014/main" id="{60664B6C-D008-0C24-3BE0-885DA410EDAA}"/>
              </a:ext>
            </a:extLst>
          </p:cNvPr>
          <p:cNvSpPr txBox="1"/>
          <p:nvPr/>
        </p:nvSpPr>
        <p:spPr>
          <a:xfrm>
            <a:off x="174154" y="4047929"/>
            <a:ext cx="2950045" cy="938719"/>
          </a:xfrm>
          <a:prstGeom prst="rect">
            <a:avLst/>
          </a:prstGeom>
          <a:noFill/>
        </p:spPr>
        <p:txBody>
          <a:bodyPr wrap="square" rtlCol="0">
            <a:spAutoFit/>
          </a:bodyPr>
          <a:lstStyle/>
          <a:p>
            <a:r>
              <a:rPr lang="en-IN" sz="1100" dirty="0">
                <a:solidFill>
                  <a:schemeClr val="bg1"/>
                </a:solidFill>
                <a:latin typeface="Arial Black" panose="020B0A04020102020204" pitchFamily="34" charset="0"/>
              </a:rPr>
              <a:t>Here we understood that the data types of each column, the number of non-null values in each column along with memory usage of the data frame.</a:t>
            </a:r>
          </a:p>
        </p:txBody>
      </p:sp>
      <p:sp>
        <p:nvSpPr>
          <p:cNvPr id="18" name="TextBox 17">
            <a:extLst>
              <a:ext uri="{FF2B5EF4-FFF2-40B4-BE49-F238E27FC236}">
                <a16:creationId xmlns:a16="http://schemas.microsoft.com/office/drawing/2014/main" id="{4F8CA497-E65E-72C1-5042-D8DA22F8F51B}"/>
              </a:ext>
            </a:extLst>
          </p:cNvPr>
          <p:cNvSpPr txBox="1"/>
          <p:nvPr/>
        </p:nvSpPr>
        <p:spPr>
          <a:xfrm>
            <a:off x="6248400" y="4175125"/>
            <a:ext cx="2339562" cy="600164"/>
          </a:xfrm>
          <a:prstGeom prst="rect">
            <a:avLst/>
          </a:prstGeom>
          <a:noFill/>
        </p:spPr>
        <p:txBody>
          <a:bodyPr wrap="square" rtlCol="0">
            <a:spAutoFit/>
          </a:bodyPr>
          <a:lstStyle/>
          <a:p>
            <a:r>
              <a:rPr lang="en-IN" sz="1100" dirty="0">
                <a:solidFill>
                  <a:schemeClr val="bg1"/>
                </a:solidFill>
                <a:latin typeface="Arial Black" panose="020B0A04020102020204" pitchFamily="34" charset="0"/>
              </a:rPr>
              <a:t>We observed  that there are 24 null values in ‘Income’ Column.</a:t>
            </a:r>
          </a:p>
        </p:txBody>
      </p:sp>
      <p:pic>
        <p:nvPicPr>
          <p:cNvPr id="20" name="Picture 19">
            <a:extLst>
              <a:ext uri="{FF2B5EF4-FFF2-40B4-BE49-F238E27FC236}">
                <a16:creationId xmlns:a16="http://schemas.microsoft.com/office/drawing/2014/main" id="{8A0A1F31-6FAB-D3CC-9244-82F201716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1257" y="580708"/>
            <a:ext cx="2568162" cy="3429000"/>
          </a:xfrm>
          <a:prstGeom prst="rect">
            <a:avLst/>
          </a:prstGeom>
        </p:spPr>
      </p:pic>
      <p:sp>
        <p:nvSpPr>
          <p:cNvPr id="22" name="TextBox 21">
            <a:extLst>
              <a:ext uri="{FF2B5EF4-FFF2-40B4-BE49-F238E27FC236}">
                <a16:creationId xmlns:a16="http://schemas.microsoft.com/office/drawing/2014/main" id="{43358D55-2C70-3A75-9C42-C3B9DFE31AA7}"/>
              </a:ext>
            </a:extLst>
          </p:cNvPr>
          <p:cNvSpPr txBox="1"/>
          <p:nvPr/>
        </p:nvSpPr>
        <p:spPr>
          <a:xfrm>
            <a:off x="3643311" y="1698866"/>
            <a:ext cx="2353849" cy="430887"/>
          </a:xfrm>
          <a:prstGeom prst="rect">
            <a:avLst/>
          </a:prstGeom>
          <a:noFill/>
        </p:spPr>
        <p:txBody>
          <a:bodyPr wrap="square" rtlCol="0">
            <a:spAutoFit/>
          </a:bodyPr>
          <a:lstStyle/>
          <a:p>
            <a:r>
              <a:rPr lang="en-IN" sz="1100" dirty="0">
                <a:solidFill>
                  <a:schemeClr val="bg1"/>
                </a:solidFill>
                <a:latin typeface="Arial Black" panose="020B0A04020102020204" pitchFamily="34" charset="0"/>
              </a:rPr>
              <a:t>There are 2240 rows and 29 columns in the dataset.</a:t>
            </a:r>
          </a:p>
        </p:txBody>
      </p:sp>
      <p:pic>
        <p:nvPicPr>
          <p:cNvPr id="24" name="Picture 23">
            <a:extLst>
              <a:ext uri="{FF2B5EF4-FFF2-40B4-BE49-F238E27FC236}">
                <a16:creationId xmlns:a16="http://schemas.microsoft.com/office/drawing/2014/main" id="{D3EF8E41-33D1-69CF-F279-3E0CA595EC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0" y="593725"/>
            <a:ext cx="2339561" cy="895475"/>
          </a:xfrm>
          <a:prstGeom prst="rect">
            <a:avLst/>
          </a:prstGeom>
        </p:spPr>
      </p:pic>
      <p:pic>
        <p:nvPicPr>
          <p:cNvPr id="26" name="Picture 25">
            <a:extLst>
              <a:ext uri="{FF2B5EF4-FFF2-40B4-BE49-F238E27FC236}">
                <a16:creationId xmlns:a16="http://schemas.microsoft.com/office/drawing/2014/main" id="{01629E4B-D2AC-4081-1CCD-A25A19358B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1176" y="3007592"/>
            <a:ext cx="2281240" cy="924054"/>
          </a:xfrm>
          <a:prstGeom prst="rect">
            <a:avLst/>
          </a:prstGeom>
        </p:spPr>
      </p:pic>
      <p:sp>
        <p:nvSpPr>
          <p:cNvPr id="27" name="TextBox 26">
            <a:extLst>
              <a:ext uri="{FF2B5EF4-FFF2-40B4-BE49-F238E27FC236}">
                <a16:creationId xmlns:a16="http://schemas.microsoft.com/office/drawing/2014/main" id="{B8434491-9AA4-BCC4-9343-A36EA263E53E}"/>
              </a:ext>
            </a:extLst>
          </p:cNvPr>
          <p:cNvSpPr txBox="1"/>
          <p:nvPr/>
        </p:nvSpPr>
        <p:spPr>
          <a:xfrm>
            <a:off x="4267200" y="3413125"/>
            <a:ext cx="184731" cy="369332"/>
          </a:xfrm>
          <a:prstGeom prst="rect">
            <a:avLst/>
          </a:prstGeom>
          <a:noFill/>
        </p:spPr>
        <p:txBody>
          <a:bodyPr wrap="none" rtlCol="0">
            <a:spAutoFit/>
          </a:bodyPr>
          <a:lstStyle/>
          <a:p>
            <a:endParaRPr lang="en-IN" dirty="0"/>
          </a:p>
        </p:txBody>
      </p:sp>
      <p:sp>
        <p:nvSpPr>
          <p:cNvPr id="28" name="TextBox 27">
            <a:extLst>
              <a:ext uri="{FF2B5EF4-FFF2-40B4-BE49-F238E27FC236}">
                <a16:creationId xmlns:a16="http://schemas.microsoft.com/office/drawing/2014/main" id="{5DAED865-2053-D47A-E79B-579D82154467}"/>
              </a:ext>
            </a:extLst>
          </p:cNvPr>
          <p:cNvSpPr txBox="1"/>
          <p:nvPr/>
        </p:nvSpPr>
        <p:spPr>
          <a:xfrm>
            <a:off x="3579604" y="4121263"/>
            <a:ext cx="2281239" cy="369332"/>
          </a:xfrm>
          <a:prstGeom prst="rect">
            <a:avLst/>
          </a:prstGeom>
          <a:noFill/>
        </p:spPr>
        <p:txBody>
          <a:bodyPr wrap="square" rtlCol="0">
            <a:spAutoFit/>
          </a:bodyPr>
          <a:lstStyle/>
          <a:p>
            <a:endParaRPr lang="en-IN" dirty="0">
              <a:solidFill>
                <a:schemeClr val="bg1"/>
              </a:solidFill>
            </a:endParaRPr>
          </a:p>
        </p:txBody>
      </p:sp>
      <p:sp>
        <p:nvSpPr>
          <p:cNvPr id="29" name="TextBox 28">
            <a:extLst>
              <a:ext uri="{FF2B5EF4-FFF2-40B4-BE49-F238E27FC236}">
                <a16:creationId xmlns:a16="http://schemas.microsoft.com/office/drawing/2014/main" id="{668C8685-C4FB-0C2F-7300-941AA80525AF}"/>
              </a:ext>
            </a:extLst>
          </p:cNvPr>
          <p:cNvSpPr txBox="1"/>
          <p:nvPr/>
        </p:nvSpPr>
        <p:spPr>
          <a:xfrm>
            <a:off x="3402219" y="3994068"/>
            <a:ext cx="2339561" cy="430887"/>
          </a:xfrm>
          <a:prstGeom prst="rect">
            <a:avLst/>
          </a:prstGeom>
          <a:noFill/>
        </p:spPr>
        <p:txBody>
          <a:bodyPr wrap="square" rtlCol="0">
            <a:spAutoFit/>
          </a:bodyPr>
          <a:lstStyle/>
          <a:p>
            <a:r>
              <a:rPr lang="en-IN" sz="1100" dirty="0">
                <a:solidFill>
                  <a:schemeClr val="bg1"/>
                </a:solidFill>
                <a:latin typeface="Arial Black" panose="020B0A04020102020204" pitchFamily="34" charset="0"/>
              </a:rPr>
              <a:t>There are no duplicated records in the dataset.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C0696-8E21-A9AD-872B-61557F56ECAB}"/>
              </a:ext>
            </a:extLst>
          </p:cNvPr>
          <p:cNvSpPr>
            <a:spLocks noGrp="1"/>
          </p:cNvSpPr>
          <p:nvPr>
            <p:ph type="title"/>
          </p:nvPr>
        </p:nvSpPr>
        <p:spPr>
          <a:xfrm>
            <a:off x="146621" y="255650"/>
            <a:ext cx="8850756" cy="361637"/>
          </a:xfrm>
        </p:spPr>
        <p:txBody>
          <a:bodyPr/>
          <a:lstStyle/>
          <a:p>
            <a:r>
              <a:rPr lang="en-IN" dirty="0"/>
              <a:t>HANDLING THE MISSING VALUE</a:t>
            </a:r>
          </a:p>
        </p:txBody>
      </p:sp>
      <p:sp>
        <p:nvSpPr>
          <p:cNvPr id="3" name="Text Placeholder 2">
            <a:extLst>
              <a:ext uri="{FF2B5EF4-FFF2-40B4-BE49-F238E27FC236}">
                <a16:creationId xmlns:a16="http://schemas.microsoft.com/office/drawing/2014/main" id="{5E3BDC4D-D793-A64D-43FF-C564252C8876}"/>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AE4F16E0-2EAC-8729-AA32-864E3F4C7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2446"/>
            <a:ext cx="9144000" cy="3504957"/>
          </a:xfrm>
          <a:prstGeom prst="rect">
            <a:avLst/>
          </a:prstGeom>
        </p:spPr>
      </p:pic>
    </p:spTree>
    <p:extLst>
      <p:ext uri="{BB962C8B-B14F-4D97-AF65-F5344CB8AC3E}">
        <p14:creationId xmlns:p14="http://schemas.microsoft.com/office/powerpoint/2010/main" val="2788150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9C933-0760-166A-DAF0-7C6C6777D4F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87CBEDA-38C5-62F6-AF44-3ECF60A423F2}"/>
              </a:ext>
            </a:extLst>
          </p:cNvPr>
          <p:cNvSpPr>
            <a:spLocks noGrp="1"/>
          </p:cNvSpPr>
          <p:nvPr>
            <p:ph type="body" idx="1"/>
          </p:nvPr>
        </p:nvSpPr>
        <p:spPr/>
        <p:txBody>
          <a:bodyPr/>
          <a:lstStyle/>
          <a:p>
            <a:endParaRPr lang="en-IN" dirty="0"/>
          </a:p>
        </p:txBody>
      </p:sp>
      <p:pic>
        <p:nvPicPr>
          <p:cNvPr id="15" name="Picture 14">
            <a:extLst>
              <a:ext uri="{FF2B5EF4-FFF2-40B4-BE49-F238E27FC236}">
                <a16:creationId xmlns:a16="http://schemas.microsoft.com/office/drawing/2014/main" id="{F8310E73-90CC-AD9D-1634-EE336674A3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8" y="-92075"/>
            <a:ext cx="2819401" cy="5334000"/>
          </a:xfrm>
          <a:prstGeom prst="rect">
            <a:avLst/>
          </a:prstGeom>
        </p:spPr>
      </p:pic>
      <p:sp>
        <p:nvSpPr>
          <p:cNvPr id="4" name="TextBox 3">
            <a:extLst>
              <a:ext uri="{FF2B5EF4-FFF2-40B4-BE49-F238E27FC236}">
                <a16:creationId xmlns:a16="http://schemas.microsoft.com/office/drawing/2014/main" id="{9CE718F6-FACE-FD08-DB38-FD36F1B5120D}"/>
              </a:ext>
            </a:extLst>
          </p:cNvPr>
          <p:cNvSpPr txBox="1"/>
          <p:nvPr/>
        </p:nvSpPr>
        <p:spPr>
          <a:xfrm>
            <a:off x="2895600" y="561498"/>
            <a:ext cx="3276600" cy="1107996"/>
          </a:xfrm>
          <a:prstGeom prst="rect">
            <a:avLst/>
          </a:prstGeom>
          <a:noFill/>
        </p:spPr>
        <p:txBody>
          <a:bodyPr wrap="square" rtlCol="0">
            <a:spAutoFit/>
          </a:bodyPr>
          <a:lstStyle/>
          <a:p>
            <a:r>
              <a:rPr lang="en-IN" sz="1100" dirty="0">
                <a:solidFill>
                  <a:schemeClr val="bg1"/>
                </a:solidFill>
                <a:latin typeface="Arial Black" panose="020B0A04020102020204" pitchFamily="34" charset="0"/>
              </a:rPr>
              <a:t>Here we get to know the unique values of each column.  ‘</a:t>
            </a:r>
            <a:r>
              <a:rPr lang="en-IN" sz="1100" dirty="0" err="1">
                <a:solidFill>
                  <a:schemeClr val="bg1"/>
                </a:solidFill>
                <a:latin typeface="Arial Black" panose="020B0A04020102020204" pitchFamily="34" charset="0"/>
              </a:rPr>
              <a:t>Z_CostContact</a:t>
            </a:r>
            <a:r>
              <a:rPr lang="en-IN" sz="1100" dirty="0">
                <a:solidFill>
                  <a:schemeClr val="bg1"/>
                </a:solidFill>
                <a:latin typeface="Arial Black" panose="020B0A04020102020204" pitchFamily="34" charset="0"/>
              </a:rPr>
              <a:t>’ and  ‘</a:t>
            </a:r>
            <a:r>
              <a:rPr lang="en-IN" sz="1100" dirty="0" err="1">
                <a:solidFill>
                  <a:schemeClr val="bg1"/>
                </a:solidFill>
                <a:latin typeface="Arial Black" panose="020B0A04020102020204" pitchFamily="34" charset="0"/>
              </a:rPr>
              <a:t>Z_Revenue</a:t>
            </a:r>
            <a:r>
              <a:rPr lang="en-IN" sz="1100" dirty="0">
                <a:solidFill>
                  <a:schemeClr val="bg1"/>
                </a:solidFill>
                <a:latin typeface="Arial Black" panose="020B0A04020102020204" pitchFamily="34" charset="0"/>
              </a:rPr>
              <a:t>’ have same values in all the rows that’s  why they are not going to contribute anything in the model  building so we can drop them.</a:t>
            </a:r>
          </a:p>
        </p:txBody>
      </p:sp>
      <p:pic>
        <p:nvPicPr>
          <p:cNvPr id="6" name="Picture 5">
            <a:extLst>
              <a:ext uri="{FF2B5EF4-FFF2-40B4-BE49-F238E27FC236}">
                <a16:creationId xmlns:a16="http://schemas.microsoft.com/office/drawing/2014/main" id="{CDDF76C2-8E06-2707-4752-B1BBE1722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1889125"/>
            <a:ext cx="6019800" cy="3148829"/>
          </a:xfrm>
          <a:prstGeom prst="rect">
            <a:avLst/>
          </a:prstGeom>
        </p:spPr>
      </p:pic>
    </p:spTree>
    <p:extLst>
      <p:ext uri="{BB962C8B-B14F-4D97-AF65-F5344CB8AC3E}">
        <p14:creationId xmlns:p14="http://schemas.microsoft.com/office/powerpoint/2010/main" val="804701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6200" y="4860925"/>
            <a:ext cx="8534399" cy="223394"/>
          </a:xfrm>
          <a:prstGeom prst="rect">
            <a:avLst/>
          </a:prstGeom>
        </p:spPr>
        <p:txBody>
          <a:bodyPr vert="horz" wrap="square" lIns="0" tIns="6350" rIns="0" bIns="0" rtlCol="0">
            <a:spAutoFit/>
          </a:bodyPr>
          <a:lstStyle/>
          <a:p>
            <a:pPr marL="12700" marR="5080">
              <a:lnSpc>
                <a:spcPct val="104800"/>
              </a:lnSpc>
              <a:spcBef>
                <a:spcPts val="50"/>
              </a:spcBef>
            </a:pPr>
            <a:r>
              <a:rPr sz="1400" spc="25" dirty="0">
                <a:solidFill>
                  <a:srgbClr val="FFFFFF"/>
                </a:solidFill>
                <a:latin typeface="Arial Black" panose="020B0A04020102020204" pitchFamily="34" charset="0"/>
                <a:cs typeface="Times New Roman"/>
              </a:rPr>
              <a:t>Observing</a:t>
            </a:r>
            <a:r>
              <a:rPr sz="1400" spc="-15" dirty="0">
                <a:solidFill>
                  <a:srgbClr val="FFFFFF"/>
                </a:solidFill>
                <a:latin typeface="Arial Black" panose="020B0A04020102020204" pitchFamily="34" charset="0"/>
                <a:cs typeface="Times New Roman"/>
              </a:rPr>
              <a:t> </a:t>
            </a:r>
            <a:r>
              <a:rPr lang="en-IN" sz="1400" spc="-15" dirty="0">
                <a:solidFill>
                  <a:srgbClr val="FFFFFF"/>
                </a:solidFill>
                <a:latin typeface="Arial Black" panose="020B0A04020102020204" pitchFamily="34" charset="0"/>
                <a:cs typeface="Times New Roman"/>
              </a:rPr>
              <a:t>the </a:t>
            </a:r>
            <a:r>
              <a:rPr lang="en-IN" sz="1400" spc="15" dirty="0">
                <a:solidFill>
                  <a:srgbClr val="FFFFFF"/>
                </a:solidFill>
                <a:latin typeface="Arial Black" panose="020B0A04020102020204" pitchFamily="34" charset="0"/>
                <a:cs typeface="Times New Roman"/>
              </a:rPr>
              <a:t>bar graphs above </a:t>
            </a:r>
            <a:r>
              <a:rPr sz="1400" spc="114" dirty="0">
                <a:solidFill>
                  <a:srgbClr val="FFFFFF"/>
                </a:solidFill>
                <a:latin typeface="Arial Black" panose="020B0A04020102020204" pitchFamily="34" charset="0"/>
                <a:cs typeface="Times New Roman"/>
              </a:rPr>
              <a:t> </a:t>
            </a:r>
            <a:r>
              <a:rPr sz="1400" spc="-15" dirty="0">
                <a:solidFill>
                  <a:srgbClr val="FFFFFF"/>
                </a:solidFill>
                <a:latin typeface="Arial Black" panose="020B0A04020102020204" pitchFamily="34" charset="0"/>
                <a:cs typeface="Times New Roman"/>
              </a:rPr>
              <a:t>we</a:t>
            </a:r>
            <a:r>
              <a:rPr sz="1400" spc="70" dirty="0">
                <a:solidFill>
                  <a:srgbClr val="FFFFFF"/>
                </a:solidFill>
                <a:latin typeface="Arial Black" panose="020B0A04020102020204" pitchFamily="34" charset="0"/>
                <a:cs typeface="Times New Roman"/>
              </a:rPr>
              <a:t> </a:t>
            </a:r>
            <a:r>
              <a:rPr sz="1400" spc="15" dirty="0">
                <a:solidFill>
                  <a:srgbClr val="FFFFFF"/>
                </a:solidFill>
                <a:latin typeface="Arial Black" panose="020B0A04020102020204" pitchFamily="34" charset="0"/>
                <a:cs typeface="Times New Roman"/>
              </a:rPr>
              <a:t>identified</a:t>
            </a:r>
            <a:r>
              <a:rPr lang="en-IN" sz="1400" spc="15" dirty="0">
                <a:solidFill>
                  <a:srgbClr val="FFFFFF"/>
                </a:solidFill>
                <a:latin typeface="Arial Black" panose="020B0A04020102020204" pitchFamily="34" charset="0"/>
                <a:cs typeface="Times New Roman"/>
              </a:rPr>
              <a:t> the count of each categorical column.</a:t>
            </a:r>
            <a:endParaRPr sz="1400" dirty="0">
              <a:latin typeface="Arial Black" panose="020B0A04020102020204" pitchFamily="34" charset="0"/>
              <a:cs typeface="Times New Roman"/>
            </a:endParaRPr>
          </a:p>
        </p:txBody>
      </p:sp>
      <p:sp>
        <p:nvSpPr>
          <p:cNvPr id="4" name="object 4"/>
          <p:cNvSpPr txBox="1">
            <a:spLocks noGrp="1"/>
          </p:cNvSpPr>
          <p:nvPr>
            <p:ph type="title"/>
          </p:nvPr>
        </p:nvSpPr>
        <p:spPr>
          <a:xfrm>
            <a:off x="76200" y="0"/>
            <a:ext cx="5714999" cy="981038"/>
          </a:xfrm>
          <a:prstGeom prst="rect">
            <a:avLst/>
          </a:prstGeom>
        </p:spPr>
        <p:txBody>
          <a:bodyPr vert="horz" wrap="square" lIns="0" tIns="179070" rIns="0" bIns="0" rtlCol="0">
            <a:spAutoFit/>
          </a:bodyPr>
          <a:lstStyle/>
          <a:p>
            <a:pPr marL="12700">
              <a:lnSpc>
                <a:spcPct val="100000"/>
              </a:lnSpc>
              <a:spcBef>
                <a:spcPts val="1410"/>
              </a:spcBef>
            </a:pPr>
            <a:r>
              <a:rPr lang="en-IN" sz="3200" dirty="0">
                <a:latin typeface="Arial Black" panose="020B0A04020102020204" pitchFamily="34" charset="0"/>
              </a:rPr>
              <a:t>VISUALIZATION</a:t>
            </a:r>
            <a:br>
              <a:rPr lang="en-IN" sz="3200" dirty="0">
                <a:latin typeface="Arial Black" panose="020B0A04020102020204" pitchFamily="34" charset="0"/>
              </a:rPr>
            </a:br>
            <a:r>
              <a:rPr lang="en-IN" sz="2000" spc="5" dirty="0"/>
              <a:t>BAR GRAPH</a:t>
            </a:r>
            <a:endParaRPr sz="2000" dirty="0"/>
          </a:p>
        </p:txBody>
      </p:sp>
      <p:pic>
        <p:nvPicPr>
          <p:cNvPr id="6" name="Picture 5">
            <a:extLst>
              <a:ext uri="{FF2B5EF4-FFF2-40B4-BE49-F238E27FC236}">
                <a16:creationId xmlns:a16="http://schemas.microsoft.com/office/drawing/2014/main" id="{6AA1210A-D217-723A-1594-1B1D804309BF}"/>
              </a:ext>
            </a:extLst>
          </p:cNvPr>
          <p:cNvPicPr>
            <a:picLocks noChangeAspect="1"/>
          </p:cNvPicPr>
          <p:nvPr/>
        </p:nvPicPr>
        <p:blipFill rotWithShape="1">
          <a:blip r:embed="rId2">
            <a:extLst>
              <a:ext uri="{28A0092B-C50C-407E-A947-70E740481C1C}">
                <a14:useLocalDpi xmlns:a14="http://schemas.microsoft.com/office/drawing/2010/main" val="0"/>
              </a:ext>
            </a:extLst>
          </a:blip>
          <a:srcRect r="49167"/>
          <a:stretch/>
        </p:blipFill>
        <p:spPr>
          <a:xfrm>
            <a:off x="0" y="1660525"/>
            <a:ext cx="4648200" cy="3162472"/>
          </a:xfrm>
          <a:prstGeom prst="rect">
            <a:avLst/>
          </a:prstGeom>
        </p:spPr>
      </p:pic>
      <p:pic>
        <p:nvPicPr>
          <p:cNvPr id="8" name="Picture 7">
            <a:extLst>
              <a:ext uri="{FF2B5EF4-FFF2-40B4-BE49-F238E27FC236}">
                <a16:creationId xmlns:a16="http://schemas.microsoft.com/office/drawing/2014/main" id="{D60E8F93-0AA4-3E8D-27F3-BE1D6C6618A0}"/>
              </a:ext>
            </a:extLst>
          </p:cNvPr>
          <p:cNvPicPr>
            <a:picLocks noChangeAspect="1"/>
          </p:cNvPicPr>
          <p:nvPr/>
        </p:nvPicPr>
        <p:blipFill rotWithShape="1">
          <a:blip r:embed="rId2">
            <a:extLst>
              <a:ext uri="{28A0092B-C50C-407E-A947-70E740481C1C}">
                <a14:useLocalDpi xmlns:a14="http://schemas.microsoft.com/office/drawing/2010/main" val="0"/>
              </a:ext>
            </a:extLst>
          </a:blip>
          <a:srcRect l="50833"/>
          <a:stretch/>
        </p:blipFill>
        <p:spPr>
          <a:xfrm>
            <a:off x="4876800" y="1685753"/>
            <a:ext cx="4267200" cy="3175172"/>
          </a:xfrm>
          <a:prstGeom prst="rect">
            <a:avLst/>
          </a:prstGeom>
        </p:spPr>
      </p:pic>
      <p:sp>
        <p:nvSpPr>
          <p:cNvPr id="2" name="TextBox 1">
            <a:extLst>
              <a:ext uri="{FF2B5EF4-FFF2-40B4-BE49-F238E27FC236}">
                <a16:creationId xmlns:a16="http://schemas.microsoft.com/office/drawing/2014/main" id="{815C7037-71BD-2C42-85FA-4AD2F8516904}"/>
              </a:ext>
            </a:extLst>
          </p:cNvPr>
          <p:cNvSpPr txBox="1"/>
          <p:nvPr/>
        </p:nvSpPr>
        <p:spPr>
          <a:xfrm>
            <a:off x="0" y="976266"/>
            <a:ext cx="6858000" cy="523220"/>
          </a:xfrm>
          <a:prstGeom prst="rect">
            <a:avLst/>
          </a:prstGeom>
          <a:noFill/>
        </p:spPr>
        <p:txBody>
          <a:bodyPr wrap="square" rtlCol="0">
            <a:spAutoFit/>
          </a:bodyPr>
          <a:lstStyle/>
          <a:p>
            <a:r>
              <a:rPr lang="en-IN" sz="1400" dirty="0">
                <a:solidFill>
                  <a:schemeClr val="bg1"/>
                </a:solidFill>
                <a:latin typeface="Arial Black" panose="020B0A04020102020204" pitchFamily="34" charset="0"/>
              </a:rPr>
              <a:t>It is a visual representation of data using rectangular bars, each bar’s length or height is proportional to the value it represents.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53B1E-5D04-FB94-48BC-D29A4BB404F4}"/>
              </a:ext>
            </a:extLst>
          </p:cNvPr>
          <p:cNvSpPr>
            <a:spLocks noGrp="1"/>
          </p:cNvSpPr>
          <p:nvPr>
            <p:ph type="title"/>
          </p:nvPr>
        </p:nvSpPr>
        <p:spPr>
          <a:xfrm>
            <a:off x="146621" y="255650"/>
            <a:ext cx="8850756" cy="369332"/>
          </a:xfrm>
        </p:spPr>
        <p:txBody>
          <a:bodyPr/>
          <a:lstStyle/>
          <a:p>
            <a:r>
              <a:rPr lang="en-IN" sz="2400" dirty="0"/>
              <a:t>SUBPLOTS</a:t>
            </a:r>
          </a:p>
        </p:txBody>
      </p:sp>
      <p:sp>
        <p:nvSpPr>
          <p:cNvPr id="3" name="Text Placeholder 2">
            <a:extLst>
              <a:ext uri="{FF2B5EF4-FFF2-40B4-BE49-F238E27FC236}">
                <a16:creationId xmlns:a16="http://schemas.microsoft.com/office/drawing/2014/main" id="{A058B42B-ECE0-4C4D-EFFB-3906DFBFF7B1}"/>
              </a:ext>
            </a:extLst>
          </p:cNvPr>
          <p:cNvSpPr>
            <a:spLocks noGrp="1"/>
          </p:cNvSpPr>
          <p:nvPr>
            <p:ph type="body" idx="1"/>
          </p:nvPr>
        </p:nvSpPr>
        <p:spPr>
          <a:xfrm>
            <a:off x="76200" y="1607409"/>
            <a:ext cx="8109661" cy="215444"/>
          </a:xfrm>
        </p:spPr>
        <p:txBody>
          <a:bodyPr/>
          <a:lstStyle/>
          <a:p>
            <a:r>
              <a:rPr lang="en-IN" sz="1400" dirty="0">
                <a:latin typeface="Arial Black" panose="020B0A04020102020204" pitchFamily="34" charset="0"/>
              </a:rPr>
              <a:t>Selecting the relevant columns for the campaign acceptance analysis</a:t>
            </a:r>
          </a:p>
        </p:txBody>
      </p:sp>
      <p:pic>
        <p:nvPicPr>
          <p:cNvPr id="7170" name="Picture 2">
            <a:extLst>
              <a:ext uri="{FF2B5EF4-FFF2-40B4-BE49-F238E27FC236}">
                <a16:creationId xmlns:a16="http://schemas.microsoft.com/office/drawing/2014/main" id="{F02CED07-6EFA-5EFA-6D09-75D0B4E6A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 y="2043451"/>
            <a:ext cx="9067800" cy="22510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779E668-BF74-3516-DCF9-46D00115EEED}"/>
              </a:ext>
            </a:extLst>
          </p:cNvPr>
          <p:cNvSpPr txBox="1"/>
          <p:nvPr/>
        </p:nvSpPr>
        <p:spPr>
          <a:xfrm>
            <a:off x="76200" y="4403725"/>
            <a:ext cx="1828800" cy="415498"/>
          </a:xfrm>
          <a:prstGeom prst="rect">
            <a:avLst/>
          </a:prstGeom>
          <a:noFill/>
        </p:spPr>
        <p:txBody>
          <a:bodyPr wrap="square" rtlCol="0">
            <a:spAutoFit/>
          </a:bodyPr>
          <a:lstStyle/>
          <a:p>
            <a:r>
              <a:rPr lang="en-IN" sz="700" dirty="0">
                <a:solidFill>
                  <a:schemeClr val="bg1"/>
                </a:solidFill>
                <a:latin typeface="Arial Black" panose="020B0A04020102020204" pitchFamily="34" charset="0"/>
              </a:rPr>
              <a:t>Not Accepted: 2074 customer</a:t>
            </a:r>
          </a:p>
          <a:p>
            <a:r>
              <a:rPr lang="en-IN" sz="700" dirty="0">
                <a:solidFill>
                  <a:schemeClr val="bg1"/>
                </a:solidFill>
                <a:latin typeface="Arial Black" panose="020B0A04020102020204" pitchFamily="34" charset="0"/>
              </a:rPr>
              <a:t>Accepted: 142 customers</a:t>
            </a:r>
          </a:p>
          <a:p>
            <a:r>
              <a:rPr lang="en-IN" sz="700" dirty="0">
                <a:solidFill>
                  <a:schemeClr val="bg1"/>
                </a:solidFill>
                <a:latin typeface="Arial Black" panose="020B0A04020102020204" pitchFamily="34" charset="0"/>
              </a:rPr>
              <a:t>Acceptance Rate: </a:t>
            </a:r>
            <a:r>
              <a:rPr lang="en-IN" sz="700" dirty="0" err="1">
                <a:solidFill>
                  <a:schemeClr val="bg1"/>
                </a:solidFill>
                <a:latin typeface="Arial Black" panose="020B0A04020102020204" pitchFamily="34" charset="0"/>
              </a:rPr>
              <a:t>Aprx</a:t>
            </a:r>
            <a:r>
              <a:rPr lang="en-IN" sz="700" dirty="0">
                <a:solidFill>
                  <a:schemeClr val="bg1"/>
                </a:solidFill>
                <a:latin typeface="Arial Black" panose="020B0A04020102020204" pitchFamily="34" charset="0"/>
              </a:rPr>
              <a:t> 6.43%</a:t>
            </a:r>
          </a:p>
        </p:txBody>
      </p:sp>
      <p:sp>
        <p:nvSpPr>
          <p:cNvPr id="7" name="TextBox 6">
            <a:extLst>
              <a:ext uri="{FF2B5EF4-FFF2-40B4-BE49-F238E27FC236}">
                <a16:creationId xmlns:a16="http://schemas.microsoft.com/office/drawing/2014/main" id="{3E26AC52-2FB9-6D26-4B7D-BE95DC738D2F}"/>
              </a:ext>
            </a:extLst>
          </p:cNvPr>
          <p:cNvSpPr txBox="1"/>
          <p:nvPr/>
        </p:nvSpPr>
        <p:spPr>
          <a:xfrm>
            <a:off x="1850923" y="4403725"/>
            <a:ext cx="1828800" cy="415498"/>
          </a:xfrm>
          <a:prstGeom prst="rect">
            <a:avLst/>
          </a:prstGeom>
          <a:noFill/>
        </p:spPr>
        <p:txBody>
          <a:bodyPr wrap="square" rtlCol="0">
            <a:spAutoFit/>
          </a:bodyPr>
          <a:lstStyle/>
          <a:p>
            <a:r>
              <a:rPr lang="en-IN" sz="700" dirty="0">
                <a:solidFill>
                  <a:schemeClr val="bg1"/>
                </a:solidFill>
                <a:latin typeface="Arial Black" panose="020B0A04020102020204" pitchFamily="34" charset="0"/>
              </a:rPr>
              <a:t>Not Accepted: 2210 customer</a:t>
            </a:r>
          </a:p>
          <a:p>
            <a:r>
              <a:rPr lang="en-IN" sz="700" dirty="0">
                <a:solidFill>
                  <a:schemeClr val="bg1"/>
                </a:solidFill>
                <a:latin typeface="Arial Black" panose="020B0A04020102020204" pitchFamily="34" charset="0"/>
              </a:rPr>
              <a:t>Accepted: 30 customers</a:t>
            </a:r>
          </a:p>
          <a:p>
            <a:r>
              <a:rPr lang="en-IN" sz="700" dirty="0">
                <a:solidFill>
                  <a:schemeClr val="bg1"/>
                </a:solidFill>
                <a:latin typeface="Arial Black" panose="020B0A04020102020204" pitchFamily="34" charset="0"/>
              </a:rPr>
              <a:t>Acceptance Rate: </a:t>
            </a:r>
            <a:r>
              <a:rPr lang="en-IN" sz="700" dirty="0" err="1">
                <a:solidFill>
                  <a:schemeClr val="bg1"/>
                </a:solidFill>
                <a:latin typeface="Arial Black" panose="020B0A04020102020204" pitchFamily="34" charset="0"/>
              </a:rPr>
              <a:t>Aprx</a:t>
            </a:r>
            <a:r>
              <a:rPr lang="en-IN" sz="700" dirty="0">
                <a:solidFill>
                  <a:schemeClr val="bg1"/>
                </a:solidFill>
                <a:latin typeface="Arial Black" panose="020B0A04020102020204" pitchFamily="34" charset="0"/>
              </a:rPr>
              <a:t> 1.34%</a:t>
            </a:r>
          </a:p>
        </p:txBody>
      </p:sp>
      <p:sp>
        <p:nvSpPr>
          <p:cNvPr id="8" name="TextBox 7">
            <a:extLst>
              <a:ext uri="{FF2B5EF4-FFF2-40B4-BE49-F238E27FC236}">
                <a16:creationId xmlns:a16="http://schemas.microsoft.com/office/drawing/2014/main" id="{2E0962AE-BDCC-26FF-BB6F-2DDE55567062}"/>
              </a:ext>
            </a:extLst>
          </p:cNvPr>
          <p:cNvSpPr txBox="1"/>
          <p:nvPr/>
        </p:nvSpPr>
        <p:spPr>
          <a:xfrm>
            <a:off x="3667433" y="4435130"/>
            <a:ext cx="1828800" cy="415498"/>
          </a:xfrm>
          <a:prstGeom prst="rect">
            <a:avLst/>
          </a:prstGeom>
          <a:noFill/>
        </p:spPr>
        <p:txBody>
          <a:bodyPr wrap="square" rtlCol="0">
            <a:spAutoFit/>
          </a:bodyPr>
          <a:lstStyle/>
          <a:p>
            <a:r>
              <a:rPr lang="en-IN" sz="700" dirty="0">
                <a:solidFill>
                  <a:schemeClr val="bg1"/>
                </a:solidFill>
                <a:latin typeface="Arial Black" panose="020B0A04020102020204" pitchFamily="34" charset="0"/>
              </a:rPr>
              <a:t>Not Accepted: 2077 customer</a:t>
            </a:r>
          </a:p>
          <a:p>
            <a:r>
              <a:rPr lang="en-IN" sz="700" dirty="0">
                <a:solidFill>
                  <a:schemeClr val="bg1"/>
                </a:solidFill>
                <a:latin typeface="Arial Black" panose="020B0A04020102020204" pitchFamily="34" charset="0"/>
              </a:rPr>
              <a:t>Accepted: 163 customers</a:t>
            </a:r>
          </a:p>
          <a:p>
            <a:r>
              <a:rPr lang="en-IN" sz="700" dirty="0">
                <a:solidFill>
                  <a:schemeClr val="bg1"/>
                </a:solidFill>
                <a:latin typeface="Arial Black" panose="020B0A04020102020204" pitchFamily="34" charset="0"/>
              </a:rPr>
              <a:t>Acceptance Rate: </a:t>
            </a:r>
            <a:r>
              <a:rPr lang="en-IN" sz="700" dirty="0" err="1">
                <a:solidFill>
                  <a:schemeClr val="bg1"/>
                </a:solidFill>
                <a:latin typeface="Arial Black" panose="020B0A04020102020204" pitchFamily="34" charset="0"/>
              </a:rPr>
              <a:t>Aprx</a:t>
            </a:r>
            <a:r>
              <a:rPr lang="en-IN" sz="700" dirty="0">
                <a:solidFill>
                  <a:schemeClr val="bg1"/>
                </a:solidFill>
                <a:latin typeface="Arial Black" panose="020B0A04020102020204" pitchFamily="34" charset="0"/>
              </a:rPr>
              <a:t> 7.28%</a:t>
            </a:r>
          </a:p>
        </p:txBody>
      </p:sp>
      <p:sp>
        <p:nvSpPr>
          <p:cNvPr id="9" name="TextBox 8">
            <a:extLst>
              <a:ext uri="{FF2B5EF4-FFF2-40B4-BE49-F238E27FC236}">
                <a16:creationId xmlns:a16="http://schemas.microsoft.com/office/drawing/2014/main" id="{DFE75C00-3E9B-A5FA-0065-B20C16553805}"/>
              </a:ext>
            </a:extLst>
          </p:cNvPr>
          <p:cNvSpPr txBox="1"/>
          <p:nvPr/>
        </p:nvSpPr>
        <p:spPr>
          <a:xfrm>
            <a:off x="5464279" y="4460492"/>
            <a:ext cx="1828800" cy="415498"/>
          </a:xfrm>
          <a:prstGeom prst="rect">
            <a:avLst/>
          </a:prstGeom>
          <a:noFill/>
        </p:spPr>
        <p:txBody>
          <a:bodyPr wrap="square" rtlCol="0">
            <a:spAutoFit/>
          </a:bodyPr>
          <a:lstStyle/>
          <a:p>
            <a:r>
              <a:rPr lang="en-IN" sz="700" dirty="0">
                <a:solidFill>
                  <a:schemeClr val="bg1"/>
                </a:solidFill>
                <a:latin typeface="Arial Black" panose="020B0A04020102020204" pitchFamily="34" charset="0"/>
              </a:rPr>
              <a:t>Not Accepted: 2073 customer</a:t>
            </a:r>
          </a:p>
          <a:p>
            <a:r>
              <a:rPr lang="en-IN" sz="700" dirty="0">
                <a:solidFill>
                  <a:schemeClr val="bg1"/>
                </a:solidFill>
                <a:latin typeface="Arial Black" panose="020B0A04020102020204" pitchFamily="34" charset="0"/>
              </a:rPr>
              <a:t>Accepted: 167 customers</a:t>
            </a:r>
          </a:p>
          <a:p>
            <a:r>
              <a:rPr lang="en-IN" sz="700" dirty="0">
                <a:solidFill>
                  <a:schemeClr val="bg1"/>
                </a:solidFill>
                <a:latin typeface="Arial Black" panose="020B0A04020102020204" pitchFamily="34" charset="0"/>
              </a:rPr>
              <a:t>Acceptance Rate: </a:t>
            </a:r>
            <a:r>
              <a:rPr lang="en-IN" sz="700" dirty="0" err="1">
                <a:solidFill>
                  <a:schemeClr val="bg1"/>
                </a:solidFill>
                <a:latin typeface="Arial Black" panose="020B0A04020102020204" pitchFamily="34" charset="0"/>
              </a:rPr>
              <a:t>Aprx</a:t>
            </a:r>
            <a:r>
              <a:rPr lang="en-IN" sz="700" dirty="0">
                <a:solidFill>
                  <a:schemeClr val="bg1"/>
                </a:solidFill>
                <a:latin typeface="Arial Black" panose="020B0A04020102020204" pitchFamily="34" charset="0"/>
              </a:rPr>
              <a:t> 7.47%</a:t>
            </a:r>
          </a:p>
        </p:txBody>
      </p:sp>
      <p:sp>
        <p:nvSpPr>
          <p:cNvPr id="10" name="TextBox 9">
            <a:extLst>
              <a:ext uri="{FF2B5EF4-FFF2-40B4-BE49-F238E27FC236}">
                <a16:creationId xmlns:a16="http://schemas.microsoft.com/office/drawing/2014/main" id="{83778CE3-BB3B-61AE-03C5-1E905981AC35}"/>
              </a:ext>
            </a:extLst>
          </p:cNvPr>
          <p:cNvSpPr txBox="1"/>
          <p:nvPr/>
        </p:nvSpPr>
        <p:spPr>
          <a:xfrm>
            <a:off x="7315200" y="4397682"/>
            <a:ext cx="1828800" cy="415498"/>
          </a:xfrm>
          <a:prstGeom prst="rect">
            <a:avLst/>
          </a:prstGeom>
          <a:noFill/>
        </p:spPr>
        <p:txBody>
          <a:bodyPr wrap="square" rtlCol="0">
            <a:spAutoFit/>
          </a:bodyPr>
          <a:lstStyle/>
          <a:p>
            <a:r>
              <a:rPr lang="en-IN" sz="700" dirty="0">
                <a:solidFill>
                  <a:schemeClr val="bg1"/>
                </a:solidFill>
                <a:latin typeface="Arial Black" panose="020B0A04020102020204" pitchFamily="34" charset="0"/>
              </a:rPr>
              <a:t>Not Accepted: 2077 customer</a:t>
            </a:r>
          </a:p>
          <a:p>
            <a:r>
              <a:rPr lang="en-IN" sz="700" dirty="0">
                <a:solidFill>
                  <a:schemeClr val="bg1"/>
                </a:solidFill>
                <a:latin typeface="Arial Black" panose="020B0A04020102020204" pitchFamily="34" charset="0"/>
              </a:rPr>
              <a:t>Accepted: 163 customers</a:t>
            </a:r>
          </a:p>
          <a:p>
            <a:r>
              <a:rPr lang="en-IN" sz="700" dirty="0">
                <a:solidFill>
                  <a:schemeClr val="bg1"/>
                </a:solidFill>
                <a:latin typeface="Arial Black" panose="020B0A04020102020204" pitchFamily="34" charset="0"/>
              </a:rPr>
              <a:t>Acceptance Rate: </a:t>
            </a:r>
            <a:r>
              <a:rPr lang="en-IN" sz="700" dirty="0" err="1">
                <a:solidFill>
                  <a:schemeClr val="bg1"/>
                </a:solidFill>
                <a:latin typeface="Arial Black" panose="020B0A04020102020204" pitchFamily="34" charset="0"/>
              </a:rPr>
              <a:t>Aprx</a:t>
            </a:r>
            <a:r>
              <a:rPr lang="en-IN" sz="700" dirty="0">
                <a:solidFill>
                  <a:schemeClr val="bg1"/>
                </a:solidFill>
                <a:latin typeface="Arial Black" panose="020B0A04020102020204" pitchFamily="34" charset="0"/>
              </a:rPr>
              <a:t> 7.28%</a:t>
            </a:r>
          </a:p>
        </p:txBody>
      </p:sp>
      <p:sp>
        <p:nvSpPr>
          <p:cNvPr id="5" name="TextBox 4">
            <a:extLst>
              <a:ext uri="{FF2B5EF4-FFF2-40B4-BE49-F238E27FC236}">
                <a16:creationId xmlns:a16="http://schemas.microsoft.com/office/drawing/2014/main" id="{9C810DAF-5D4D-DD58-A724-967F4B6C9D23}"/>
              </a:ext>
            </a:extLst>
          </p:cNvPr>
          <p:cNvSpPr txBox="1"/>
          <p:nvPr/>
        </p:nvSpPr>
        <p:spPr>
          <a:xfrm>
            <a:off x="0" y="789597"/>
            <a:ext cx="6254179" cy="584775"/>
          </a:xfrm>
          <a:prstGeom prst="rect">
            <a:avLst/>
          </a:prstGeom>
          <a:noFill/>
        </p:spPr>
        <p:txBody>
          <a:bodyPr wrap="square" rtlCol="0">
            <a:spAutoFit/>
          </a:bodyPr>
          <a:lstStyle/>
          <a:p>
            <a:r>
              <a:rPr lang="en-IN" sz="1400" dirty="0">
                <a:solidFill>
                  <a:schemeClr val="bg1"/>
                </a:solidFill>
                <a:latin typeface="Arial Black" panose="020B0A04020102020204" pitchFamily="34" charset="0"/>
              </a:rPr>
              <a:t>Subplots allow you to create multiple plots in a single figure, making it easier to compare different views of the same data</a:t>
            </a:r>
            <a:r>
              <a:rPr lang="en-IN" dirty="0">
                <a:solidFill>
                  <a:schemeClr val="bg1"/>
                </a:solidFill>
              </a:rPr>
              <a:t>.</a:t>
            </a:r>
          </a:p>
        </p:txBody>
      </p:sp>
    </p:spTree>
    <p:extLst>
      <p:ext uri="{BB962C8B-B14F-4D97-AF65-F5344CB8AC3E}">
        <p14:creationId xmlns:p14="http://schemas.microsoft.com/office/powerpoint/2010/main" val="3196507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9316" y="4104614"/>
            <a:ext cx="8469630" cy="240900"/>
          </a:xfrm>
          <a:prstGeom prst="rect">
            <a:avLst/>
          </a:prstGeom>
        </p:spPr>
        <p:txBody>
          <a:bodyPr vert="horz" wrap="square" lIns="0" tIns="6350" rIns="0" bIns="0" rtlCol="0">
            <a:spAutoFit/>
          </a:bodyPr>
          <a:lstStyle/>
          <a:p>
            <a:pPr marL="12700" marR="5080" algn="just">
              <a:lnSpc>
                <a:spcPct val="104800"/>
              </a:lnSpc>
              <a:spcBef>
                <a:spcPts val="50"/>
              </a:spcBef>
            </a:pPr>
            <a:r>
              <a:rPr sz="1550" spc="15" dirty="0" err="1">
                <a:solidFill>
                  <a:srgbClr val="FFFFFF"/>
                </a:solidFill>
                <a:latin typeface="Times New Roman"/>
                <a:cs typeface="Times New Roman"/>
              </a:rPr>
              <a:t>ve</a:t>
            </a:r>
            <a:r>
              <a:rPr sz="1550" spc="15" dirty="0">
                <a:solidFill>
                  <a:srgbClr val="FFFFFF"/>
                </a:solidFill>
                <a:latin typeface="Times New Roman"/>
                <a:cs typeface="Times New Roman"/>
              </a:rPr>
              <a:t> </a:t>
            </a:r>
            <a:r>
              <a:rPr sz="1550" spc="20" dirty="0">
                <a:solidFill>
                  <a:srgbClr val="FFFFFF"/>
                </a:solidFill>
                <a:latin typeface="Times New Roman"/>
                <a:cs typeface="Times New Roman"/>
              </a:rPr>
              <a:t> </a:t>
            </a:r>
            <a:r>
              <a:rPr sz="1550" spc="5" dirty="0">
                <a:solidFill>
                  <a:srgbClr val="FFFFFF"/>
                </a:solidFill>
                <a:latin typeface="Times New Roman"/>
                <a:cs typeface="Times New Roman"/>
              </a:rPr>
              <a:t>skewness</a:t>
            </a:r>
            <a:r>
              <a:rPr sz="1550" spc="150" dirty="0">
                <a:solidFill>
                  <a:srgbClr val="FFFFFF"/>
                </a:solidFill>
                <a:latin typeface="Times New Roman"/>
                <a:cs typeface="Times New Roman"/>
              </a:rPr>
              <a:t> </a:t>
            </a:r>
            <a:r>
              <a:rPr sz="1550" spc="5" dirty="0">
                <a:solidFill>
                  <a:srgbClr val="FFFFFF"/>
                </a:solidFill>
                <a:latin typeface="Times New Roman"/>
                <a:cs typeface="Times New Roman"/>
              </a:rPr>
              <a:t>present.</a:t>
            </a:r>
            <a:endParaRPr sz="1550" dirty="0">
              <a:latin typeface="Times New Roman"/>
              <a:cs typeface="Times New Roman"/>
            </a:endParaRPr>
          </a:p>
        </p:txBody>
      </p:sp>
      <p:sp>
        <p:nvSpPr>
          <p:cNvPr id="4" name="object 4"/>
          <p:cNvSpPr txBox="1">
            <a:spLocks noGrp="1"/>
          </p:cNvSpPr>
          <p:nvPr>
            <p:ph type="title"/>
          </p:nvPr>
        </p:nvSpPr>
        <p:spPr>
          <a:xfrm>
            <a:off x="116663" y="163194"/>
            <a:ext cx="3159938" cy="446276"/>
          </a:xfrm>
          <a:prstGeom prst="rect">
            <a:avLst/>
          </a:prstGeom>
        </p:spPr>
        <p:txBody>
          <a:bodyPr vert="horz" wrap="square" lIns="0" tIns="15240" rIns="0" bIns="0" rtlCol="0">
            <a:spAutoFit/>
          </a:bodyPr>
          <a:lstStyle/>
          <a:p>
            <a:pPr marL="12700">
              <a:lnSpc>
                <a:spcPct val="100000"/>
              </a:lnSpc>
              <a:spcBef>
                <a:spcPts val="120"/>
              </a:spcBef>
            </a:pPr>
            <a:r>
              <a:rPr lang="en-IN" sz="2800" b="1" dirty="0">
                <a:latin typeface="Arial Black" panose="020B0A04020102020204" pitchFamily="34" charset="0"/>
              </a:rPr>
              <a:t>HISTOGRAM</a:t>
            </a:r>
          </a:p>
        </p:txBody>
      </p:sp>
      <p:pic>
        <p:nvPicPr>
          <p:cNvPr id="1026" name="Picture 2">
            <a:extLst>
              <a:ext uri="{FF2B5EF4-FFF2-40B4-BE49-F238E27FC236}">
                <a16:creationId xmlns:a16="http://schemas.microsoft.com/office/drawing/2014/main" id="{C3C01124-DEEF-1B99-CECC-01B9E9AC6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62" y="1660525"/>
            <a:ext cx="5448051" cy="33372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60FC45-64C1-AD38-5EEC-BD356DB0E004}"/>
              </a:ext>
            </a:extLst>
          </p:cNvPr>
          <p:cNvSpPr txBox="1"/>
          <p:nvPr/>
        </p:nvSpPr>
        <p:spPr>
          <a:xfrm>
            <a:off x="6096000" y="2574925"/>
            <a:ext cx="2895600" cy="2246769"/>
          </a:xfrm>
          <a:prstGeom prst="rect">
            <a:avLst/>
          </a:prstGeom>
          <a:noFill/>
        </p:spPr>
        <p:txBody>
          <a:bodyPr wrap="square" rtlCol="0">
            <a:spAutoFit/>
          </a:bodyPr>
          <a:lstStyle/>
          <a:p>
            <a:pPr marL="285750" indent="-285750">
              <a:buFont typeface="Arial" panose="020B0604020202020204" pitchFamily="34" charset="0"/>
              <a:buChar char="•"/>
            </a:pPr>
            <a:r>
              <a:rPr lang="en-IN" sz="1400" dirty="0">
                <a:solidFill>
                  <a:schemeClr val="bg1"/>
                </a:solidFill>
                <a:latin typeface="Arial Black" panose="020B0A04020102020204" pitchFamily="34" charset="0"/>
              </a:rPr>
              <a:t>There is a significant difference between the maximum value and the majority of the data , which is causing the histogram to be skewed and not fully display the distribution.</a:t>
            </a:r>
          </a:p>
          <a:p>
            <a:pPr marL="285750" indent="-285750">
              <a:buFont typeface="Arial" panose="020B0604020202020204" pitchFamily="34" charset="0"/>
              <a:buChar char="•"/>
            </a:pPr>
            <a:r>
              <a:rPr lang="en-IN" sz="1400" dirty="0">
                <a:solidFill>
                  <a:schemeClr val="bg1"/>
                </a:solidFill>
                <a:latin typeface="Arial Black" panose="020B0A04020102020204" pitchFamily="34" charset="0"/>
              </a:rPr>
              <a:t>Also there is an outlier present in the data.</a:t>
            </a:r>
          </a:p>
        </p:txBody>
      </p:sp>
      <p:sp>
        <p:nvSpPr>
          <p:cNvPr id="3" name="TextBox 2">
            <a:extLst>
              <a:ext uri="{FF2B5EF4-FFF2-40B4-BE49-F238E27FC236}">
                <a16:creationId xmlns:a16="http://schemas.microsoft.com/office/drawing/2014/main" id="{8AF48A79-E2C7-C8EA-ED07-0BD85249ADFC}"/>
              </a:ext>
            </a:extLst>
          </p:cNvPr>
          <p:cNvSpPr txBox="1"/>
          <p:nvPr/>
        </p:nvSpPr>
        <p:spPr>
          <a:xfrm>
            <a:off x="152400" y="725333"/>
            <a:ext cx="5638800" cy="584775"/>
          </a:xfrm>
          <a:prstGeom prst="rect">
            <a:avLst/>
          </a:prstGeom>
          <a:noFill/>
        </p:spPr>
        <p:txBody>
          <a:bodyPr wrap="square" rtlCol="0">
            <a:spAutoFit/>
          </a:bodyPr>
          <a:lstStyle/>
          <a:p>
            <a:r>
              <a:rPr lang="en-IN" sz="1600" dirty="0">
                <a:solidFill>
                  <a:schemeClr val="bg1"/>
                </a:solidFill>
                <a:latin typeface="Arial Black" panose="020B0A04020102020204" pitchFamily="34" charset="0"/>
              </a:rPr>
              <a:t>It is a chart that plots the distribution of a numeric variable’s value as a series of bars.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1716B-03F0-8B99-6BAF-A81615575CC2}"/>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F8B73404-F1BF-01C8-050C-3D94CC4EA8EF}"/>
              </a:ext>
            </a:extLst>
          </p:cNvPr>
          <p:cNvSpPr>
            <a:spLocks noGrp="1"/>
          </p:cNvSpPr>
          <p:nvPr>
            <p:ph type="body" idx="1"/>
          </p:nvPr>
        </p:nvSpPr>
        <p:spPr/>
        <p:txBody>
          <a:bodyPr/>
          <a:lstStyle/>
          <a:p>
            <a:endParaRPr lang="en-IN"/>
          </a:p>
        </p:txBody>
      </p:sp>
      <p:pic>
        <p:nvPicPr>
          <p:cNvPr id="8194" name="Picture 2">
            <a:extLst>
              <a:ext uri="{FF2B5EF4-FFF2-40B4-BE49-F238E27FC236}">
                <a16:creationId xmlns:a16="http://schemas.microsoft.com/office/drawing/2014/main" id="{73BEF119-3609-448B-A8B9-5FFBECE103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4724399" cy="4937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92A40B-717A-CDDA-D833-CD6AE3D4CC02}"/>
              </a:ext>
            </a:extLst>
          </p:cNvPr>
          <p:cNvSpPr txBox="1"/>
          <p:nvPr/>
        </p:nvSpPr>
        <p:spPr>
          <a:xfrm>
            <a:off x="4648200" y="1265249"/>
            <a:ext cx="3200400" cy="3816429"/>
          </a:xfrm>
          <a:prstGeom prst="rect">
            <a:avLst/>
          </a:prstGeom>
          <a:noFill/>
        </p:spPr>
        <p:txBody>
          <a:bodyPr wrap="square" rtlCol="0">
            <a:spAutoFit/>
          </a:bodyPr>
          <a:lstStyle/>
          <a:p>
            <a:pPr marL="285750" indent="-285750">
              <a:buFont typeface="Arial" panose="020B0604020202020204" pitchFamily="34" charset="0"/>
              <a:buChar char="•"/>
            </a:pPr>
            <a:r>
              <a:rPr lang="en-IN" sz="1100" b="1" dirty="0">
                <a:solidFill>
                  <a:srgbClr val="FFC000"/>
                </a:solidFill>
                <a:latin typeface="Arial Black" panose="020B0A04020102020204" pitchFamily="34" charset="0"/>
              </a:rPr>
              <a:t>Mode: </a:t>
            </a:r>
            <a:r>
              <a:rPr lang="en-IN" sz="1100" dirty="0">
                <a:solidFill>
                  <a:schemeClr val="bg1"/>
                </a:solidFill>
                <a:latin typeface="Arial Black" panose="020B0A04020102020204" pitchFamily="34" charset="0"/>
              </a:rPr>
              <a:t>The  most frequent age is around 55</a:t>
            </a:r>
          </a:p>
          <a:p>
            <a:pPr marL="285750" indent="-285750">
              <a:buFont typeface="Arial" panose="020B0604020202020204" pitchFamily="34" charset="0"/>
              <a:buChar char="•"/>
            </a:pPr>
            <a:endParaRPr lang="en-IN" sz="1100" dirty="0">
              <a:solidFill>
                <a:schemeClr val="bg1"/>
              </a:solidFill>
              <a:latin typeface="Arial Black" panose="020B0A04020102020204" pitchFamily="34" charset="0"/>
            </a:endParaRPr>
          </a:p>
          <a:p>
            <a:pPr marL="285750" indent="-285750">
              <a:buFont typeface="Arial" panose="020B0604020202020204" pitchFamily="34" charset="0"/>
              <a:buChar char="•"/>
            </a:pPr>
            <a:r>
              <a:rPr lang="en-IN" sz="1100" b="1" dirty="0">
                <a:solidFill>
                  <a:srgbClr val="FFC000"/>
                </a:solidFill>
                <a:latin typeface="Arial Black" panose="020B0A04020102020204" pitchFamily="34" charset="0"/>
              </a:rPr>
              <a:t>Distribution</a:t>
            </a:r>
            <a:r>
              <a:rPr lang="en-IN" sz="1100" dirty="0">
                <a:solidFill>
                  <a:srgbClr val="FFC000"/>
                </a:solidFill>
                <a:latin typeface="Arial Black" panose="020B0A04020102020204" pitchFamily="34" charset="0"/>
              </a:rPr>
              <a:t>: </a:t>
            </a:r>
            <a:r>
              <a:rPr lang="en-IN" sz="1100" dirty="0">
                <a:solidFill>
                  <a:schemeClr val="bg1"/>
                </a:solidFill>
                <a:latin typeface="Arial Black" panose="020B0A04020102020204" pitchFamily="34" charset="0"/>
              </a:rPr>
              <a:t>The age distribution is approximately normal with a slight right skew.</a:t>
            </a:r>
          </a:p>
          <a:p>
            <a:pPr marL="285750" indent="-285750">
              <a:buFont typeface="Arial" panose="020B0604020202020204" pitchFamily="34" charset="0"/>
              <a:buChar char="•"/>
            </a:pPr>
            <a:endParaRPr lang="en-IN" sz="1100" dirty="0">
              <a:solidFill>
                <a:schemeClr val="bg1"/>
              </a:solidFill>
              <a:latin typeface="Arial Black" panose="020B0A04020102020204" pitchFamily="34" charset="0"/>
            </a:endParaRPr>
          </a:p>
          <a:p>
            <a:pPr marL="285750" indent="-285750">
              <a:buFont typeface="Arial" panose="020B0604020202020204" pitchFamily="34" charset="0"/>
              <a:buChar char="•"/>
            </a:pPr>
            <a:r>
              <a:rPr lang="en-IN" sz="1100" b="1" dirty="0">
                <a:solidFill>
                  <a:srgbClr val="FFC000"/>
                </a:solidFill>
                <a:latin typeface="Arial Black" panose="020B0A04020102020204" pitchFamily="34" charset="0"/>
              </a:rPr>
              <a:t>Outliers: </a:t>
            </a:r>
            <a:r>
              <a:rPr lang="en-IN" sz="1100" dirty="0">
                <a:solidFill>
                  <a:schemeClr val="bg1"/>
                </a:solidFill>
                <a:latin typeface="Arial Black" panose="020B0A04020102020204" pitchFamily="34" charset="0"/>
              </a:rPr>
              <a:t>A small number of outliers exist above the age of 100.</a:t>
            </a:r>
          </a:p>
          <a:p>
            <a:pPr marL="285750" indent="-285750">
              <a:buFont typeface="Arial" panose="020B0604020202020204" pitchFamily="34" charset="0"/>
              <a:buChar char="•"/>
            </a:pPr>
            <a:endParaRPr lang="en-IN" sz="1100" dirty="0">
              <a:solidFill>
                <a:schemeClr val="bg1"/>
              </a:solidFill>
              <a:latin typeface="Arial Black" panose="020B0A04020102020204" pitchFamily="34" charset="0"/>
            </a:endParaRPr>
          </a:p>
          <a:p>
            <a:pPr marL="285750" indent="-285750">
              <a:buFont typeface="Arial" panose="020B0604020202020204" pitchFamily="34" charset="0"/>
              <a:buChar char="•"/>
            </a:pPr>
            <a:r>
              <a:rPr lang="en-IN" sz="1100" dirty="0">
                <a:solidFill>
                  <a:schemeClr val="bg1"/>
                </a:solidFill>
                <a:latin typeface="Arial Black" panose="020B0A04020102020204" pitchFamily="34" charset="0"/>
              </a:rPr>
              <a:t>The blue </a:t>
            </a:r>
            <a:r>
              <a:rPr lang="en-IN" sz="1100" dirty="0">
                <a:solidFill>
                  <a:srgbClr val="FFC000"/>
                </a:solidFill>
                <a:latin typeface="Arial Black" panose="020B0A04020102020204" pitchFamily="34" charset="0"/>
              </a:rPr>
              <a:t>KDE(Kernel density Estimate)</a:t>
            </a:r>
            <a:r>
              <a:rPr lang="en-IN" sz="1100" dirty="0">
                <a:solidFill>
                  <a:schemeClr val="bg1"/>
                </a:solidFill>
                <a:latin typeface="Arial Black" panose="020B0A04020102020204" pitchFamily="34" charset="0"/>
              </a:rPr>
              <a:t> lines smooths out the distribution and highlighting the most probable age ranges more clearly.</a:t>
            </a:r>
          </a:p>
          <a:p>
            <a:pPr marL="285750" indent="-285750">
              <a:buFont typeface="Arial" panose="020B0604020202020204" pitchFamily="34" charset="0"/>
              <a:buChar char="•"/>
            </a:pPr>
            <a:endParaRPr lang="en-IN" sz="1100" dirty="0">
              <a:solidFill>
                <a:schemeClr val="bg1"/>
              </a:solidFill>
              <a:latin typeface="Arial Black" panose="020B0A04020102020204" pitchFamily="34" charset="0"/>
            </a:endParaRPr>
          </a:p>
          <a:p>
            <a:pPr marL="285750" indent="-285750">
              <a:buFont typeface="Arial" panose="020B0604020202020204" pitchFamily="34" charset="0"/>
              <a:buChar char="•"/>
            </a:pPr>
            <a:r>
              <a:rPr lang="en-IN" sz="1100" dirty="0">
                <a:solidFill>
                  <a:schemeClr val="bg1"/>
                </a:solidFill>
                <a:latin typeface="Arial Black" panose="020B0A04020102020204" pitchFamily="34" charset="0"/>
              </a:rPr>
              <a:t>This plot is useful for understanding the age demographics in the dataset, indicating that the majority of individuals are middle-aged to older adults. </a:t>
            </a:r>
          </a:p>
        </p:txBody>
      </p:sp>
    </p:spTree>
    <p:extLst>
      <p:ext uri="{BB962C8B-B14F-4D97-AF65-F5344CB8AC3E}">
        <p14:creationId xmlns:p14="http://schemas.microsoft.com/office/powerpoint/2010/main" val="1191429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60705"/>
            <a:ext cx="3886200" cy="323165"/>
          </a:xfrm>
          <a:prstGeom prst="rect">
            <a:avLst/>
          </a:prstGeom>
        </p:spPr>
        <p:txBody>
          <a:bodyPr vert="horz" wrap="square" lIns="0" tIns="15240" rIns="0" bIns="0" rtlCol="0">
            <a:spAutoFit/>
          </a:bodyPr>
          <a:lstStyle/>
          <a:p>
            <a:pPr marL="12700">
              <a:lnSpc>
                <a:spcPct val="100000"/>
              </a:lnSpc>
              <a:spcBef>
                <a:spcPts val="120"/>
              </a:spcBef>
            </a:pPr>
            <a:r>
              <a:rPr lang="en-IN" sz="2000" dirty="0"/>
              <a:t>CORRELATION</a:t>
            </a:r>
            <a:r>
              <a:rPr lang="en-IN" sz="2000" spc="-110" dirty="0"/>
              <a:t> </a:t>
            </a:r>
            <a:r>
              <a:rPr lang="en-IN" sz="2000" spc="-10" dirty="0"/>
              <a:t>MATRIX</a:t>
            </a:r>
            <a:endParaRPr lang="en-IN" sz="2000" dirty="0"/>
          </a:p>
        </p:txBody>
      </p:sp>
      <p:pic>
        <p:nvPicPr>
          <p:cNvPr id="2050" name="Picture 2">
            <a:extLst>
              <a:ext uri="{FF2B5EF4-FFF2-40B4-BE49-F238E27FC236}">
                <a16:creationId xmlns:a16="http://schemas.microsoft.com/office/drawing/2014/main" id="{F31D83EF-8666-92E5-CC5B-8669952D4D7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89875"/>
            <a:ext cx="7620000" cy="40227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12DF951-FAB5-D584-AA7E-473BDCCFFCD4}"/>
              </a:ext>
            </a:extLst>
          </p:cNvPr>
          <p:cNvSpPr txBox="1"/>
          <p:nvPr/>
        </p:nvSpPr>
        <p:spPr>
          <a:xfrm>
            <a:off x="0" y="383870"/>
            <a:ext cx="8839200" cy="738664"/>
          </a:xfrm>
          <a:prstGeom prst="rect">
            <a:avLst/>
          </a:prstGeom>
          <a:noFill/>
        </p:spPr>
        <p:txBody>
          <a:bodyPr wrap="square" rtlCol="0">
            <a:spAutoFit/>
          </a:bodyPr>
          <a:lstStyle/>
          <a:p>
            <a:r>
              <a:rPr lang="en-IN" sz="1400" dirty="0">
                <a:solidFill>
                  <a:schemeClr val="bg1"/>
                </a:solidFill>
                <a:latin typeface="Arial Black" panose="020B0A04020102020204" pitchFamily="34" charset="0"/>
              </a:rPr>
              <a:t>It is a table showing correlation coefficients between variables. Each cell in the matrix shows the correlation between two variables, indicating the strength and direction of their relationship.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669925"/>
            <a:ext cx="4800600" cy="506549"/>
          </a:xfrm>
          <a:prstGeom prst="rect">
            <a:avLst/>
          </a:prstGeom>
        </p:spPr>
        <p:txBody>
          <a:bodyPr vert="horz" wrap="square" lIns="0" tIns="13970" rIns="0" bIns="0" rtlCol="0">
            <a:spAutoFit/>
          </a:bodyPr>
          <a:lstStyle/>
          <a:p>
            <a:pPr marL="12700">
              <a:lnSpc>
                <a:spcPct val="100000"/>
              </a:lnSpc>
              <a:spcBef>
                <a:spcPts val="110"/>
              </a:spcBef>
            </a:pPr>
            <a:r>
              <a:rPr lang="en-IN" sz="3200" spc="-20" dirty="0"/>
              <a:t>INTRODUCTION</a:t>
            </a:r>
            <a:endParaRPr lang="en-IN" sz="3200" dirty="0"/>
          </a:p>
        </p:txBody>
      </p:sp>
      <p:sp>
        <p:nvSpPr>
          <p:cNvPr id="3" name="object 3"/>
          <p:cNvSpPr txBox="1"/>
          <p:nvPr/>
        </p:nvSpPr>
        <p:spPr>
          <a:xfrm>
            <a:off x="228600" y="1736725"/>
            <a:ext cx="8686800" cy="2816797"/>
          </a:xfrm>
          <a:prstGeom prst="rect">
            <a:avLst/>
          </a:prstGeom>
        </p:spPr>
        <p:txBody>
          <a:bodyPr vert="horz" wrap="square" lIns="0" tIns="13335" rIns="0" bIns="0" rtlCol="0">
            <a:spAutoFit/>
          </a:bodyPr>
          <a:lstStyle/>
          <a:p>
            <a:pPr marL="297815" marR="214629" indent="-285750">
              <a:lnSpc>
                <a:spcPct val="100000"/>
              </a:lnSpc>
              <a:spcBef>
                <a:spcPts val="105"/>
              </a:spcBef>
              <a:buSzPct val="66666"/>
              <a:buFont typeface="Arial" panose="020B0604020202020204" pitchFamily="34" charset="0"/>
              <a:buChar char="•"/>
              <a:tabLst>
                <a:tab pos="295910" algn="l"/>
                <a:tab pos="296545" algn="l"/>
              </a:tabLst>
            </a:pPr>
            <a:r>
              <a:rPr lang="en-IN" sz="1600" spc="-25" dirty="0">
                <a:solidFill>
                  <a:srgbClr val="FFFFFF"/>
                </a:solidFill>
                <a:latin typeface="Arial Black" panose="020B0A04020102020204" pitchFamily="34" charset="0"/>
                <a:cs typeface="Times New Roman"/>
              </a:rPr>
              <a:t>Customer Personality Analysis is a method used to understand the behavioural patterns, preferences, and personality traits of customer.</a:t>
            </a:r>
          </a:p>
          <a:p>
            <a:pPr marL="297815" marR="214629" indent="-285750">
              <a:lnSpc>
                <a:spcPct val="100000"/>
              </a:lnSpc>
              <a:spcBef>
                <a:spcPts val="105"/>
              </a:spcBef>
              <a:buSzPct val="66666"/>
              <a:buFont typeface="Arial" panose="020B0604020202020204" pitchFamily="34" charset="0"/>
              <a:buChar char="•"/>
              <a:tabLst>
                <a:tab pos="295910" algn="l"/>
                <a:tab pos="296545" algn="l"/>
              </a:tabLst>
            </a:pPr>
            <a:endParaRPr lang="en-IN" sz="1600" dirty="0">
              <a:latin typeface="Arial Black" panose="020B0A04020102020204" pitchFamily="34" charset="0"/>
              <a:cs typeface="Times New Roman"/>
            </a:endParaRPr>
          </a:p>
          <a:p>
            <a:pPr marL="297815" marR="214629" indent="-285750">
              <a:lnSpc>
                <a:spcPct val="100000"/>
              </a:lnSpc>
              <a:spcBef>
                <a:spcPts val="105"/>
              </a:spcBef>
              <a:buSzPct val="66666"/>
              <a:buFont typeface="Arial" panose="020B0604020202020204" pitchFamily="34" charset="0"/>
              <a:buChar char="•"/>
              <a:tabLst>
                <a:tab pos="295910" algn="l"/>
                <a:tab pos="296545" algn="l"/>
              </a:tabLst>
            </a:pPr>
            <a:r>
              <a:rPr lang="en-IN" sz="1600" dirty="0">
                <a:solidFill>
                  <a:schemeClr val="bg1"/>
                </a:solidFill>
                <a:latin typeface="Arial Black" panose="020B0A04020102020204" pitchFamily="34" charset="0"/>
                <a:cs typeface="Times New Roman"/>
              </a:rPr>
              <a:t>This analysis involves collecting and interpreting data to categorize customers based on their unique characteristics.</a:t>
            </a:r>
          </a:p>
          <a:p>
            <a:pPr marL="297815" marR="214629" indent="-285750">
              <a:lnSpc>
                <a:spcPct val="100000"/>
              </a:lnSpc>
              <a:spcBef>
                <a:spcPts val="105"/>
              </a:spcBef>
              <a:buSzPct val="66666"/>
              <a:buFont typeface="Arial" panose="020B0604020202020204" pitchFamily="34" charset="0"/>
              <a:buChar char="•"/>
              <a:tabLst>
                <a:tab pos="295910" algn="l"/>
                <a:tab pos="296545" algn="l"/>
              </a:tabLst>
            </a:pPr>
            <a:endParaRPr lang="en-IN" sz="1600" dirty="0">
              <a:solidFill>
                <a:schemeClr val="bg1"/>
              </a:solidFill>
              <a:latin typeface="Arial Black" panose="020B0A04020102020204" pitchFamily="34" charset="0"/>
              <a:cs typeface="Times New Roman"/>
            </a:endParaRPr>
          </a:p>
          <a:p>
            <a:pPr marL="297815" marR="214629" indent="-285750">
              <a:lnSpc>
                <a:spcPct val="100000"/>
              </a:lnSpc>
              <a:spcBef>
                <a:spcPts val="105"/>
              </a:spcBef>
              <a:buSzPct val="66666"/>
              <a:buFont typeface="Arial" panose="020B0604020202020204" pitchFamily="34" charset="0"/>
              <a:buChar char="•"/>
              <a:tabLst>
                <a:tab pos="295910" algn="l"/>
                <a:tab pos="296545" algn="l"/>
              </a:tabLst>
            </a:pPr>
            <a:r>
              <a:rPr lang="en-IN" sz="1600" dirty="0">
                <a:solidFill>
                  <a:schemeClr val="bg1"/>
                </a:solidFill>
                <a:latin typeface="Arial Black" panose="020B0A04020102020204" pitchFamily="34" charset="0"/>
                <a:cs typeface="Times New Roman"/>
              </a:rPr>
              <a:t>The insights gained from customer personality analysis can help businesses tailor their marketing strategies, improve customer service, and enhance product development to better meet the needs and preferences of their target audience.</a:t>
            </a:r>
          </a:p>
          <a:p>
            <a:pPr marL="297815" marR="214629" indent="-285750">
              <a:lnSpc>
                <a:spcPct val="100000"/>
              </a:lnSpc>
              <a:spcBef>
                <a:spcPts val="105"/>
              </a:spcBef>
              <a:buSzPct val="66666"/>
              <a:buFont typeface="Arial" panose="020B0604020202020204" pitchFamily="34" charset="0"/>
              <a:buChar char="•"/>
              <a:tabLst>
                <a:tab pos="295910" algn="l"/>
                <a:tab pos="296545" algn="l"/>
              </a:tabLst>
            </a:pPr>
            <a:endParaRPr sz="1800" dirty="0">
              <a:solidFill>
                <a:schemeClr val="bg1"/>
              </a:solidFill>
              <a:latin typeface="Times New Roman"/>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9C168-0C56-2846-36F8-240227B4954B}"/>
              </a:ext>
            </a:extLst>
          </p:cNvPr>
          <p:cNvSpPr>
            <a:spLocks noGrp="1"/>
          </p:cNvSpPr>
          <p:nvPr>
            <p:ph type="title"/>
          </p:nvPr>
        </p:nvSpPr>
        <p:spPr>
          <a:xfrm>
            <a:off x="146621" y="255650"/>
            <a:ext cx="8850756" cy="730969"/>
          </a:xfrm>
        </p:spPr>
        <p:txBody>
          <a:bodyPr/>
          <a:lstStyle/>
          <a:p>
            <a:r>
              <a:rPr lang="en-US" sz="2400" b="1" dirty="0"/>
              <a:t>OBSERVATIONS:</a:t>
            </a:r>
            <a:br>
              <a:rPr lang="en-US" sz="2400" b="1" dirty="0"/>
            </a:br>
            <a:endParaRPr lang="en-IN" dirty="0"/>
          </a:p>
        </p:txBody>
      </p:sp>
      <p:sp>
        <p:nvSpPr>
          <p:cNvPr id="3" name="Text Placeholder 2">
            <a:extLst>
              <a:ext uri="{FF2B5EF4-FFF2-40B4-BE49-F238E27FC236}">
                <a16:creationId xmlns:a16="http://schemas.microsoft.com/office/drawing/2014/main" id="{81D5A74F-4C75-E42C-CD0C-C179001B19C3}"/>
              </a:ext>
            </a:extLst>
          </p:cNvPr>
          <p:cNvSpPr>
            <a:spLocks noGrp="1"/>
          </p:cNvSpPr>
          <p:nvPr>
            <p:ph type="body" idx="1"/>
          </p:nvPr>
        </p:nvSpPr>
        <p:spPr>
          <a:xfrm>
            <a:off x="146621" y="774557"/>
            <a:ext cx="8454189" cy="4401205"/>
          </a:xfrm>
        </p:spPr>
        <p:txBody>
          <a:bodyPr/>
          <a:lstStyle/>
          <a:p>
            <a:pPr>
              <a:buFont typeface="Arial" panose="020B0604020202020204" pitchFamily="34" charset="0"/>
              <a:buChar char="•"/>
            </a:pPr>
            <a:r>
              <a:rPr lang="en-US" sz="1400" b="1" dirty="0">
                <a:solidFill>
                  <a:srgbClr val="FFC000"/>
                </a:solidFill>
                <a:latin typeface="Arial Black" panose="020B0A04020102020204" pitchFamily="34" charset="0"/>
              </a:rPr>
              <a:t>Income and Education</a:t>
            </a:r>
            <a:r>
              <a:rPr lang="en-US" sz="1400" dirty="0">
                <a:solidFill>
                  <a:srgbClr val="FFC000"/>
                </a:solidFill>
                <a:latin typeface="Arial Black" panose="020B0A04020102020204" pitchFamily="34" charset="0"/>
              </a:rPr>
              <a:t> </a:t>
            </a:r>
            <a:r>
              <a:rPr lang="en-US" sz="1400" dirty="0">
                <a:latin typeface="Arial Black" panose="020B0A04020102020204" pitchFamily="34" charset="0"/>
              </a:rPr>
              <a:t>have a moderately positive correlation (around 0.44), suggesting that higher education is associated with higher income.</a:t>
            </a:r>
          </a:p>
          <a:p>
            <a:pPr>
              <a:buFont typeface="Arial" panose="020B0604020202020204" pitchFamily="34" charset="0"/>
              <a:buChar char="•"/>
            </a:pPr>
            <a:endParaRPr lang="en-US" sz="1400" dirty="0">
              <a:latin typeface="Arial Black" panose="020B0A04020102020204" pitchFamily="34" charset="0"/>
            </a:endParaRPr>
          </a:p>
          <a:p>
            <a:pPr>
              <a:buFont typeface="Arial" panose="020B0604020202020204" pitchFamily="34" charset="0"/>
              <a:buChar char="•"/>
            </a:pPr>
            <a:r>
              <a:rPr lang="en-US" sz="1400" b="1" dirty="0" err="1">
                <a:solidFill>
                  <a:srgbClr val="FFC000"/>
                </a:solidFill>
                <a:latin typeface="Arial Black" panose="020B0A04020102020204" pitchFamily="34" charset="0"/>
              </a:rPr>
              <a:t>NumWebPurchases</a:t>
            </a:r>
            <a:r>
              <a:rPr lang="en-US" sz="1400" dirty="0">
                <a:solidFill>
                  <a:srgbClr val="FFC000"/>
                </a:solidFill>
                <a:latin typeface="Arial Black" panose="020B0A04020102020204" pitchFamily="34" charset="0"/>
              </a:rPr>
              <a:t> and </a:t>
            </a:r>
            <a:r>
              <a:rPr lang="en-US" sz="1400" b="1" dirty="0" err="1">
                <a:solidFill>
                  <a:srgbClr val="FFC000"/>
                </a:solidFill>
                <a:latin typeface="Arial Black" panose="020B0A04020102020204" pitchFamily="34" charset="0"/>
              </a:rPr>
              <a:t>NumCatalogPurchases</a:t>
            </a:r>
            <a:r>
              <a:rPr lang="en-US" sz="1400" dirty="0">
                <a:solidFill>
                  <a:srgbClr val="FFC000"/>
                </a:solidFill>
                <a:latin typeface="Arial Black" panose="020B0A04020102020204" pitchFamily="34" charset="0"/>
              </a:rPr>
              <a:t> </a:t>
            </a:r>
            <a:r>
              <a:rPr lang="en-US" sz="1400" dirty="0">
                <a:latin typeface="Arial Black" panose="020B0A04020102020204" pitchFamily="34" charset="0"/>
              </a:rPr>
              <a:t>have a high positive correlation (around 0.72), indicating that people who buy more from the web also tend to buy more from catalogs.</a:t>
            </a:r>
          </a:p>
          <a:p>
            <a:pPr>
              <a:buFont typeface="Arial" panose="020B0604020202020204" pitchFamily="34" charset="0"/>
              <a:buChar char="•"/>
            </a:pPr>
            <a:endParaRPr lang="en-US" sz="1400" dirty="0">
              <a:latin typeface="Arial Black" panose="020B0A04020102020204" pitchFamily="34" charset="0"/>
            </a:endParaRPr>
          </a:p>
          <a:p>
            <a:pPr>
              <a:buFont typeface="Arial" panose="020B0604020202020204" pitchFamily="34" charset="0"/>
              <a:buChar char="•"/>
            </a:pPr>
            <a:r>
              <a:rPr lang="en-US" sz="1400" b="1" dirty="0" err="1">
                <a:solidFill>
                  <a:srgbClr val="FFC000"/>
                </a:solidFill>
                <a:latin typeface="Arial Black" panose="020B0A04020102020204" pitchFamily="34" charset="0"/>
              </a:rPr>
              <a:t>NumDealsPurchases</a:t>
            </a:r>
            <a:r>
              <a:rPr lang="en-US" sz="1400" dirty="0">
                <a:solidFill>
                  <a:srgbClr val="FFC000"/>
                </a:solidFill>
                <a:latin typeface="Arial Black" panose="020B0A04020102020204" pitchFamily="34" charset="0"/>
              </a:rPr>
              <a:t> and </a:t>
            </a:r>
            <a:r>
              <a:rPr lang="en-US" sz="1400" b="1" dirty="0" err="1">
                <a:solidFill>
                  <a:srgbClr val="FFC000"/>
                </a:solidFill>
                <a:latin typeface="Arial Black" panose="020B0A04020102020204" pitchFamily="34" charset="0"/>
              </a:rPr>
              <a:t>NumWebPurchases</a:t>
            </a:r>
            <a:r>
              <a:rPr lang="en-US" sz="1400" dirty="0">
                <a:solidFill>
                  <a:srgbClr val="FFC000"/>
                </a:solidFill>
                <a:latin typeface="Arial Black" panose="020B0A04020102020204" pitchFamily="34" charset="0"/>
              </a:rPr>
              <a:t> </a:t>
            </a:r>
            <a:r>
              <a:rPr lang="en-US" sz="1400" dirty="0">
                <a:latin typeface="Arial Black" panose="020B0A04020102020204" pitchFamily="34" charset="0"/>
              </a:rPr>
              <a:t>have a strong positive correlation (around 0.59), suggesting that deal purchases are common among frequent web purchasers.</a:t>
            </a:r>
          </a:p>
          <a:p>
            <a:pPr>
              <a:buFont typeface="Arial" panose="020B0604020202020204" pitchFamily="34" charset="0"/>
              <a:buChar char="•"/>
            </a:pPr>
            <a:endParaRPr lang="en-US" sz="1400" dirty="0">
              <a:solidFill>
                <a:srgbClr val="FFC000"/>
              </a:solidFill>
              <a:latin typeface="Arial Black" panose="020B0A04020102020204" pitchFamily="34" charset="0"/>
            </a:endParaRPr>
          </a:p>
          <a:p>
            <a:pPr>
              <a:buFont typeface="Arial" panose="020B0604020202020204" pitchFamily="34" charset="0"/>
              <a:buChar char="•"/>
            </a:pPr>
            <a:r>
              <a:rPr lang="en-US" sz="1400" b="1" dirty="0" err="1">
                <a:solidFill>
                  <a:srgbClr val="FFC000"/>
                </a:solidFill>
                <a:latin typeface="Arial Black" panose="020B0A04020102020204" pitchFamily="34" charset="0"/>
              </a:rPr>
              <a:t>MntWines</a:t>
            </a:r>
            <a:r>
              <a:rPr lang="en-US" sz="1400" dirty="0">
                <a:solidFill>
                  <a:srgbClr val="FFC000"/>
                </a:solidFill>
                <a:latin typeface="Arial Black" panose="020B0A04020102020204" pitchFamily="34" charset="0"/>
              </a:rPr>
              <a:t> and </a:t>
            </a:r>
            <a:r>
              <a:rPr lang="en-US" sz="1400" b="1" dirty="0" err="1">
                <a:solidFill>
                  <a:srgbClr val="FFC000"/>
                </a:solidFill>
                <a:latin typeface="Arial Black" panose="020B0A04020102020204" pitchFamily="34" charset="0"/>
              </a:rPr>
              <a:t>MntGoldProds</a:t>
            </a:r>
            <a:r>
              <a:rPr lang="en-US" sz="1400" dirty="0">
                <a:solidFill>
                  <a:srgbClr val="FFC000"/>
                </a:solidFill>
                <a:latin typeface="Arial Black" panose="020B0A04020102020204" pitchFamily="34" charset="0"/>
              </a:rPr>
              <a:t> </a:t>
            </a:r>
            <a:r>
              <a:rPr lang="en-US" sz="1400" dirty="0">
                <a:latin typeface="Arial Black" panose="020B0A04020102020204" pitchFamily="34" charset="0"/>
              </a:rPr>
              <a:t>have a strong positive correlation (around 0.63), indicating that people who spend more on wines also spend more on gold products.</a:t>
            </a:r>
          </a:p>
          <a:p>
            <a:pPr>
              <a:buFont typeface="Arial" panose="020B0604020202020204" pitchFamily="34" charset="0"/>
              <a:buChar char="•"/>
            </a:pPr>
            <a:endParaRPr lang="en-US" sz="1400" dirty="0">
              <a:solidFill>
                <a:srgbClr val="FFC000"/>
              </a:solidFill>
              <a:latin typeface="Arial Black" panose="020B0A04020102020204" pitchFamily="34" charset="0"/>
            </a:endParaRPr>
          </a:p>
          <a:p>
            <a:pPr>
              <a:buFont typeface="Arial" panose="020B0604020202020204" pitchFamily="34" charset="0"/>
              <a:buChar char="•"/>
            </a:pPr>
            <a:r>
              <a:rPr lang="en-US" sz="1400" b="1" dirty="0">
                <a:solidFill>
                  <a:srgbClr val="FFC000"/>
                </a:solidFill>
                <a:latin typeface="Arial Black" panose="020B0A04020102020204" pitchFamily="34" charset="0"/>
              </a:rPr>
              <a:t>AcceptedCmp1</a:t>
            </a:r>
            <a:r>
              <a:rPr lang="en-US" sz="1400" dirty="0">
                <a:solidFill>
                  <a:srgbClr val="FFC000"/>
                </a:solidFill>
                <a:latin typeface="Arial Black" panose="020B0A04020102020204" pitchFamily="34" charset="0"/>
              </a:rPr>
              <a:t> through </a:t>
            </a:r>
            <a:r>
              <a:rPr lang="en-US" sz="1400" b="1" dirty="0">
                <a:solidFill>
                  <a:srgbClr val="FFC000"/>
                </a:solidFill>
                <a:latin typeface="Arial Black" panose="020B0A04020102020204" pitchFamily="34" charset="0"/>
              </a:rPr>
              <a:t>AcceptedCmp5</a:t>
            </a:r>
            <a:r>
              <a:rPr lang="en-US" sz="1400" dirty="0">
                <a:solidFill>
                  <a:srgbClr val="FFC000"/>
                </a:solidFill>
                <a:latin typeface="Arial Black" panose="020B0A04020102020204" pitchFamily="34" charset="0"/>
              </a:rPr>
              <a:t> </a:t>
            </a:r>
            <a:r>
              <a:rPr lang="en-US" sz="1400" dirty="0">
                <a:latin typeface="Arial Black" panose="020B0A04020102020204" pitchFamily="34" charset="0"/>
              </a:rPr>
              <a:t>show varying degrees of positive correlation among themselves, indicating some customers tend to accept multiple campaigns.</a:t>
            </a:r>
          </a:p>
          <a:p>
            <a:endParaRPr lang="en-US" sz="1400" dirty="0">
              <a:latin typeface="Arial Black" panose="020B0A04020102020204" pitchFamily="34" charset="0"/>
            </a:endParaRPr>
          </a:p>
          <a:p>
            <a:pPr>
              <a:buFont typeface="Arial" panose="020B0604020202020204" pitchFamily="34" charset="0"/>
              <a:buChar char="•"/>
            </a:pPr>
            <a:r>
              <a:rPr lang="en-US" sz="1400" b="1" dirty="0">
                <a:solidFill>
                  <a:srgbClr val="FFC000"/>
                </a:solidFill>
                <a:latin typeface="Arial Black" panose="020B0A04020102020204" pitchFamily="34" charset="0"/>
              </a:rPr>
              <a:t>Age</a:t>
            </a:r>
            <a:r>
              <a:rPr lang="en-US" sz="1400" dirty="0">
                <a:latin typeface="Arial Black" panose="020B0A04020102020204" pitchFamily="34" charset="0"/>
              </a:rPr>
              <a:t> shows a moderate positive correlation with </a:t>
            </a:r>
            <a:r>
              <a:rPr lang="en-US" sz="1400" b="1" dirty="0">
                <a:latin typeface="Arial Black" panose="020B0A04020102020204" pitchFamily="34" charset="0"/>
              </a:rPr>
              <a:t>Income</a:t>
            </a:r>
            <a:r>
              <a:rPr lang="en-US" sz="1400" dirty="0">
                <a:latin typeface="Arial Black" panose="020B0A04020102020204" pitchFamily="34" charset="0"/>
              </a:rPr>
              <a:t> (around 0.35), implying that older individuals may have higher income.</a:t>
            </a:r>
          </a:p>
          <a:p>
            <a:endParaRPr lang="en-IN" dirty="0"/>
          </a:p>
        </p:txBody>
      </p:sp>
    </p:spTree>
    <p:extLst>
      <p:ext uri="{BB962C8B-B14F-4D97-AF65-F5344CB8AC3E}">
        <p14:creationId xmlns:p14="http://schemas.microsoft.com/office/powerpoint/2010/main" val="3158474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AEB78-B473-5337-6020-2FC6C046C2B1}"/>
              </a:ext>
            </a:extLst>
          </p:cNvPr>
          <p:cNvSpPr>
            <a:spLocks noGrp="1"/>
          </p:cNvSpPr>
          <p:nvPr>
            <p:ph type="title"/>
          </p:nvPr>
        </p:nvSpPr>
        <p:spPr>
          <a:xfrm>
            <a:off x="146621" y="255650"/>
            <a:ext cx="8850756" cy="430887"/>
          </a:xfrm>
        </p:spPr>
        <p:txBody>
          <a:bodyPr/>
          <a:lstStyle/>
          <a:p>
            <a:r>
              <a:rPr lang="en-IN" sz="2800" dirty="0">
                <a:latin typeface="Arial Black" panose="020B0A04020102020204" pitchFamily="34" charset="0"/>
              </a:rPr>
              <a:t>PAIR PLOT</a:t>
            </a:r>
          </a:p>
        </p:txBody>
      </p:sp>
      <p:sp>
        <p:nvSpPr>
          <p:cNvPr id="3" name="Text Placeholder 2">
            <a:extLst>
              <a:ext uri="{FF2B5EF4-FFF2-40B4-BE49-F238E27FC236}">
                <a16:creationId xmlns:a16="http://schemas.microsoft.com/office/drawing/2014/main" id="{B4633F28-E9D0-CEBF-C2C4-35755C8B130E}"/>
              </a:ext>
            </a:extLst>
          </p:cNvPr>
          <p:cNvSpPr>
            <a:spLocks noGrp="1"/>
          </p:cNvSpPr>
          <p:nvPr>
            <p:ph type="body" idx="1"/>
          </p:nvPr>
        </p:nvSpPr>
        <p:spPr>
          <a:xfrm>
            <a:off x="-1284977" y="1666543"/>
            <a:ext cx="9911808" cy="2683535"/>
          </a:xfrm>
        </p:spPr>
        <p:txBody>
          <a:bodyPr/>
          <a:lstStyle/>
          <a:p>
            <a:endParaRPr lang="en-IN" dirty="0"/>
          </a:p>
        </p:txBody>
      </p:sp>
      <p:pic>
        <p:nvPicPr>
          <p:cNvPr id="3074" name="Picture 2">
            <a:extLst>
              <a:ext uri="{FF2B5EF4-FFF2-40B4-BE49-F238E27FC236}">
                <a16:creationId xmlns:a16="http://schemas.microsoft.com/office/drawing/2014/main" id="{00C4E0E9-49CD-900D-B025-AA713CF01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1" y="669924"/>
            <a:ext cx="5029199" cy="44799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4432455-C1B0-63EC-2788-4D5D65735125}"/>
              </a:ext>
            </a:extLst>
          </p:cNvPr>
          <p:cNvSpPr txBox="1"/>
          <p:nvPr/>
        </p:nvSpPr>
        <p:spPr>
          <a:xfrm>
            <a:off x="5404422" y="2574925"/>
            <a:ext cx="3510977" cy="2554545"/>
          </a:xfrm>
          <a:prstGeom prst="rect">
            <a:avLst/>
          </a:prstGeom>
          <a:noFill/>
        </p:spPr>
        <p:txBody>
          <a:bodyPr wrap="square" rtlCol="0">
            <a:spAutoFit/>
          </a:bodyPr>
          <a:lstStyle/>
          <a:p>
            <a:r>
              <a:rPr lang="en-IN" sz="1200" b="1" dirty="0">
                <a:solidFill>
                  <a:srgbClr val="FFC000"/>
                </a:solidFill>
                <a:latin typeface="Arial Black" panose="020B0A04020102020204" pitchFamily="34" charset="0"/>
              </a:rPr>
              <a:t>Recency vs Other variables:</a:t>
            </a:r>
          </a:p>
          <a:p>
            <a:pPr marL="285750" indent="-285750">
              <a:buFont typeface="Arial" panose="020B0604020202020204" pitchFamily="34" charset="0"/>
              <a:buChar char="•"/>
            </a:pPr>
            <a:r>
              <a:rPr lang="en-IN" sz="1200" dirty="0">
                <a:solidFill>
                  <a:schemeClr val="bg1"/>
                </a:solidFill>
                <a:latin typeface="Arial Black" panose="020B0A04020102020204" pitchFamily="34" charset="0"/>
              </a:rPr>
              <a:t>There doesn’t seem to be a strong correlation between Recency and Income , as indicated by the spread of points.</a:t>
            </a:r>
          </a:p>
          <a:p>
            <a:pPr marL="285750" indent="-285750">
              <a:buFont typeface="Arial" panose="020B0604020202020204" pitchFamily="34" charset="0"/>
              <a:buChar char="•"/>
            </a:pPr>
            <a:r>
              <a:rPr lang="en-IN" sz="1200" dirty="0">
                <a:solidFill>
                  <a:schemeClr val="bg1"/>
                </a:solidFill>
                <a:latin typeface="Arial Black" panose="020B0A04020102020204" pitchFamily="34" charset="0"/>
              </a:rPr>
              <a:t>Recency and </a:t>
            </a:r>
            <a:r>
              <a:rPr lang="en-IN" sz="1200" dirty="0" err="1">
                <a:solidFill>
                  <a:schemeClr val="bg1"/>
                </a:solidFill>
                <a:latin typeface="Arial Black" panose="020B0A04020102020204" pitchFamily="34" charset="0"/>
              </a:rPr>
              <a:t>NumWebPurchases</a:t>
            </a:r>
            <a:r>
              <a:rPr lang="en-IN" sz="1200" dirty="0">
                <a:solidFill>
                  <a:schemeClr val="bg1"/>
                </a:solidFill>
                <a:latin typeface="Arial Black" panose="020B0A04020102020204" pitchFamily="34" charset="0"/>
              </a:rPr>
              <a:t> also do not show a clear pattern, indicating low correlation.</a:t>
            </a:r>
          </a:p>
          <a:p>
            <a:pPr marL="285750" indent="-285750">
              <a:buFont typeface="Arial" panose="020B0604020202020204" pitchFamily="34" charset="0"/>
              <a:buChar char="•"/>
            </a:pPr>
            <a:r>
              <a:rPr lang="en-IN" sz="1200" dirty="0">
                <a:solidFill>
                  <a:schemeClr val="bg1"/>
                </a:solidFill>
                <a:latin typeface="Arial Black" panose="020B0A04020102020204" pitchFamily="34" charset="0"/>
              </a:rPr>
              <a:t>The scatterplot between Recency and Response shows that Recency values are spread similarly for both response categories, suggesting no  clear relationship.  </a:t>
            </a:r>
          </a:p>
        </p:txBody>
      </p:sp>
      <p:sp>
        <p:nvSpPr>
          <p:cNvPr id="5" name="TextBox 4">
            <a:extLst>
              <a:ext uri="{FF2B5EF4-FFF2-40B4-BE49-F238E27FC236}">
                <a16:creationId xmlns:a16="http://schemas.microsoft.com/office/drawing/2014/main" id="{30502D0C-B95F-2205-5450-F92CEF2C07C8}"/>
              </a:ext>
            </a:extLst>
          </p:cNvPr>
          <p:cNvSpPr txBox="1"/>
          <p:nvPr/>
        </p:nvSpPr>
        <p:spPr>
          <a:xfrm>
            <a:off x="5404422" y="1508125"/>
            <a:ext cx="3001784" cy="954107"/>
          </a:xfrm>
          <a:prstGeom prst="rect">
            <a:avLst/>
          </a:prstGeom>
          <a:noFill/>
        </p:spPr>
        <p:txBody>
          <a:bodyPr wrap="square" rtlCol="0">
            <a:spAutoFit/>
          </a:bodyPr>
          <a:lstStyle/>
          <a:p>
            <a:r>
              <a:rPr lang="en-IN" sz="1400" dirty="0">
                <a:solidFill>
                  <a:schemeClr val="bg1"/>
                </a:solidFill>
                <a:latin typeface="Arial Black" panose="020B0A04020102020204" pitchFamily="34" charset="0"/>
              </a:rPr>
              <a:t>Pair Plot allows us to visualize relationships between pairs of variables in a dataset.</a:t>
            </a:r>
          </a:p>
        </p:txBody>
      </p:sp>
    </p:spTree>
    <p:extLst>
      <p:ext uri="{BB962C8B-B14F-4D97-AF65-F5344CB8AC3E}">
        <p14:creationId xmlns:p14="http://schemas.microsoft.com/office/powerpoint/2010/main" val="765109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1DEFF-10CE-1390-186C-6BFA384603CD}"/>
              </a:ext>
            </a:extLst>
          </p:cNvPr>
          <p:cNvSpPr>
            <a:spLocks noGrp="1"/>
          </p:cNvSpPr>
          <p:nvPr>
            <p:ph type="title"/>
          </p:nvPr>
        </p:nvSpPr>
        <p:spPr>
          <a:xfrm>
            <a:off x="146621" y="255650"/>
            <a:ext cx="8850756" cy="369332"/>
          </a:xfrm>
        </p:spPr>
        <p:txBody>
          <a:bodyPr/>
          <a:lstStyle/>
          <a:p>
            <a:r>
              <a:rPr lang="en-IN" sz="2400" dirty="0"/>
              <a:t>BOXPLOT</a:t>
            </a:r>
          </a:p>
        </p:txBody>
      </p:sp>
      <p:sp>
        <p:nvSpPr>
          <p:cNvPr id="3" name="Text Placeholder 2">
            <a:extLst>
              <a:ext uri="{FF2B5EF4-FFF2-40B4-BE49-F238E27FC236}">
                <a16:creationId xmlns:a16="http://schemas.microsoft.com/office/drawing/2014/main" id="{CC02A4AA-3E47-FDAB-5FF3-8953ACEB0F02}"/>
              </a:ext>
            </a:extLst>
          </p:cNvPr>
          <p:cNvSpPr>
            <a:spLocks noGrp="1"/>
          </p:cNvSpPr>
          <p:nvPr>
            <p:ph type="body" idx="1"/>
          </p:nvPr>
        </p:nvSpPr>
        <p:spPr>
          <a:xfrm>
            <a:off x="-393588" y="1605434"/>
            <a:ext cx="6503212" cy="2592245"/>
          </a:xfrm>
        </p:spPr>
        <p:txBody>
          <a:bodyPr/>
          <a:lstStyle/>
          <a:p>
            <a:endParaRPr lang="en-IN" dirty="0"/>
          </a:p>
        </p:txBody>
      </p:sp>
      <p:pic>
        <p:nvPicPr>
          <p:cNvPr id="4098" name="Picture 2">
            <a:extLst>
              <a:ext uri="{FF2B5EF4-FFF2-40B4-BE49-F238E27FC236}">
                <a16:creationId xmlns:a16="http://schemas.microsoft.com/office/drawing/2014/main" id="{9BBF65EA-7775-CD27-C5CF-D92E23388B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69925"/>
            <a:ext cx="5867399" cy="4327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E9B0AAC-C550-34FE-A12F-28EFC85E597E}"/>
              </a:ext>
            </a:extLst>
          </p:cNvPr>
          <p:cNvSpPr txBox="1"/>
          <p:nvPr/>
        </p:nvSpPr>
        <p:spPr>
          <a:xfrm>
            <a:off x="6116998" y="3294057"/>
            <a:ext cx="2971800" cy="1815882"/>
          </a:xfrm>
          <a:prstGeom prst="rect">
            <a:avLst/>
          </a:prstGeom>
          <a:noFill/>
        </p:spPr>
        <p:txBody>
          <a:bodyPr wrap="square" rtlCol="0">
            <a:spAutoFit/>
          </a:bodyPr>
          <a:lstStyle/>
          <a:p>
            <a:r>
              <a:rPr lang="en-IN" sz="1400" dirty="0">
                <a:solidFill>
                  <a:schemeClr val="bg1"/>
                </a:solidFill>
                <a:latin typeface="Arial Black" panose="020B0A04020102020204" pitchFamily="34" charset="0"/>
              </a:rPr>
              <a:t>The presence of outliers indicates that some customers have much higher purchase frequencies or web visits than the typical range, suggesting highly active or engaged customers.</a:t>
            </a:r>
          </a:p>
        </p:txBody>
      </p:sp>
      <p:sp>
        <p:nvSpPr>
          <p:cNvPr id="5" name="TextBox 4">
            <a:extLst>
              <a:ext uri="{FF2B5EF4-FFF2-40B4-BE49-F238E27FC236}">
                <a16:creationId xmlns:a16="http://schemas.microsoft.com/office/drawing/2014/main" id="{15567F10-24CB-AA81-6627-70BB97695856}"/>
              </a:ext>
            </a:extLst>
          </p:cNvPr>
          <p:cNvSpPr txBox="1"/>
          <p:nvPr/>
        </p:nvSpPr>
        <p:spPr>
          <a:xfrm>
            <a:off x="6116998" y="1732005"/>
            <a:ext cx="2654413" cy="1169551"/>
          </a:xfrm>
          <a:prstGeom prst="rect">
            <a:avLst/>
          </a:prstGeom>
          <a:noFill/>
        </p:spPr>
        <p:txBody>
          <a:bodyPr wrap="square" rtlCol="0">
            <a:spAutoFit/>
          </a:bodyPr>
          <a:lstStyle/>
          <a:p>
            <a:r>
              <a:rPr lang="en-IN" sz="1400" dirty="0">
                <a:solidFill>
                  <a:schemeClr val="bg1"/>
                </a:solidFill>
                <a:latin typeface="Arial Black" panose="020B0A04020102020204" pitchFamily="34" charset="0"/>
              </a:rPr>
              <a:t>It is a graphical representation of the distribution of a dataset which shows the median and quartiles</a:t>
            </a:r>
          </a:p>
        </p:txBody>
      </p:sp>
    </p:spTree>
    <p:extLst>
      <p:ext uri="{BB962C8B-B14F-4D97-AF65-F5344CB8AC3E}">
        <p14:creationId xmlns:p14="http://schemas.microsoft.com/office/powerpoint/2010/main" val="2152807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14400" y="4729070"/>
            <a:ext cx="6172200" cy="200055"/>
          </a:xfrm>
          <a:prstGeom prst="rect">
            <a:avLst/>
          </a:prstGeom>
        </p:spPr>
        <p:txBody>
          <a:bodyPr vert="horz" wrap="square" lIns="0" tIns="15240" rIns="0" bIns="0" rtlCol="0">
            <a:spAutoFit/>
          </a:bodyPr>
          <a:lstStyle/>
          <a:p>
            <a:pPr marL="12700">
              <a:lnSpc>
                <a:spcPct val="100000"/>
              </a:lnSpc>
              <a:spcBef>
                <a:spcPts val="120"/>
              </a:spcBef>
            </a:pPr>
            <a:r>
              <a:rPr sz="1200" spc="5" dirty="0">
                <a:solidFill>
                  <a:srgbClr val="FFFFFF"/>
                </a:solidFill>
                <a:latin typeface="Arial Black" panose="020B0A04020102020204" pitchFamily="34" charset="0"/>
                <a:cs typeface="Arial MT"/>
              </a:rPr>
              <a:t>The</a:t>
            </a:r>
            <a:r>
              <a:rPr sz="1200" spc="80" dirty="0">
                <a:solidFill>
                  <a:srgbClr val="FFFFFF"/>
                </a:solidFill>
                <a:latin typeface="Arial Black" panose="020B0A04020102020204" pitchFamily="34" charset="0"/>
                <a:cs typeface="Arial MT"/>
              </a:rPr>
              <a:t> </a:t>
            </a:r>
            <a:r>
              <a:rPr sz="1200" dirty="0">
                <a:solidFill>
                  <a:srgbClr val="FFFFFF"/>
                </a:solidFill>
                <a:latin typeface="Arial Black" panose="020B0A04020102020204" pitchFamily="34" charset="0"/>
                <a:cs typeface="Arial MT"/>
              </a:rPr>
              <a:t>above</a:t>
            </a:r>
            <a:r>
              <a:rPr sz="1200" spc="80" dirty="0">
                <a:solidFill>
                  <a:srgbClr val="FFFFFF"/>
                </a:solidFill>
                <a:latin typeface="Arial Black" panose="020B0A04020102020204" pitchFamily="34" charset="0"/>
                <a:cs typeface="Arial MT"/>
              </a:rPr>
              <a:t> </a:t>
            </a:r>
            <a:r>
              <a:rPr sz="1200" spc="15" dirty="0">
                <a:solidFill>
                  <a:srgbClr val="FFFFFF"/>
                </a:solidFill>
                <a:latin typeface="Arial Black" panose="020B0A04020102020204" pitchFamily="34" charset="0"/>
                <a:cs typeface="Arial MT"/>
              </a:rPr>
              <a:t>boxplot</a:t>
            </a:r>
            <a:r>
              <a:rPr sz="1200" spc="30" dirty="0">
                <a:solidFill>
                  <a:srgbClr val="FFFFFF"/>
                </a:solidFill>
                <a:latin typeface="Arial Black" panose="020B0A04020102020204" pitchFamily="34" charset="0"/>
                <a:cs typeface="Arial MT"/>
              </a:rPr>
              <a:t> </a:t>
            </a:r>
            <a:r>
              <a:rPr sz="1200" spc="10" dirty="0">
                <a:solidFill>
                  <a:srgbClr val="FFFFFF"/>
                </a:solidFill>
                <a:latin typeface="Arial Black" panose="020B0A04020102020204" pitchFamily="34" charset="0"/>
                <a:cs typeface="Arial MT"/>
              </a:rPr>
              <a:t>represents</a:t>
            </a:r>
            <a:r>
              <a:rPr sz="1200" spc="85" dirty="0">
                <a:solidFill>
                  <a:srgbClr val="FFFFFF"/>
                </a:solidFill>
                <a:latin typeface="Arial Black" panose="020B0A04020102020204" pitchFamily="34" charset="0"/>
                <a:cs typeface="Arial MT"/>
              </a:rPr>
              <a:t> </a:t>
            </a:r>
            <a:r>
              <a:rPr sz="1200" spc="-15" dirty="0">
                <a:solidFill>
                  <a:srgbClr val="FFFFFF"/>
                </a:solidFill>
                <a:latin typeface="Arial Black" panose="020B0A04020102020204" pitchFamily="34" charset="0"/>
                <a:cs typeface="Arial MT"/>
              </a:rPr>
              <a:t>the</a:t>
            </a:r>
            <a:r>
              <a:rPr sz="1200" spc="80" dirty="0">
                <a:solidFill>
                  <a:srgbClr val="FFFFFF"/>
                </a:solidFill>
                <a:latin typeface="Arial Black" panose="020B0A04020102020204" pitchFamily="34" charset="0"/>
                <a:cs typeface="Arial MT"/>
              </a:rPr>
              <a:t> </a:t>
            </a:r>
            <a:r>
              <a:rPr sz="1200" spc="15" dirty="0">
                <a:solidFill>
                  <a:srgbClr val="FFFFFF"/>
                </a:solidFill>
                <a:latin typeface="Arial Black" panose="020B0A04020102020204" pitchFamily="34" charset="0"/>
                <a:cs typeface="Arial MT"/>
              </a:rPr>
              <a:t>presence</a:t>
            </a:r>
            <a:r>
              <a:rPr sz="1200" spc="10" dirty="0">
                <a:solidFill>
                  <a:srgbClr val="FFFFFF"/>
                </a:solidFill>
                <a:latin typeface="Arial Black" panose="020B0A04020102020204" pitchFamily="34" charset="0"/>
                <a:cs typeface="Arial MT"/>
              </a:rPr>
              <a:t> </a:t>
            </a:r>
            <a:r>
              <a:rPr sz="1200" spc="20" dirty="0">
                <a:solidFill>
                  <a:srgbClr val="FFFFFF"/>
                </a:solidFill>
                <a:latin typeface="Arial Black" panose="020B0A04020102020204" pitchFamily="34" charset="0"/>
                <a:cs typeface="Arial MT"/>
              </a:rPr>
              <a:t>of</a:t>
            </a:r>
            <a:r>
              <a:rPr sz="1200" spc="30" dirty="0">
                <a:solidFill>
                  <a:srgbClr val="FFFFFF"/>
                </a:solidFill>
                <a:latin typeface="Arial Black" panose="020B0A04020102020204" pitchFamily="34" charset="0"/>
                <a:cs typeface="Arial MT"/>
              </a:rPr>
              <a:t> </a:t>
            </a:r>
            <a:r>
              <a:rPr sz="1200" spc="-5" dirty="0">
                <a:solidFill>
                  <a:srgbClr val="FFFFFF"/>
                </a:solidFill>
                <a:latin typeface="Arial Black" panose="020B0A04020102020204" pitchFamily="34" charset="0"/>
                <a:cs typeface="Arial MT"/>
              </a:rPr>
              <a:t>outliers</a:t>
            </a:r>
            <a:r>
              <a:rPr sz="1200" spc="85" dirty="0">
                <a:solidFill>
                  <a:srgbClr val="FFFFFF"/>
                </a:solidFill>
                <a:latin typeface="Arial Black" panose="020B0A04020102020204" pitchFamily="34" charset="0"/>
                <a:cs typeface="Arial MT"/>
              </a:rPr>
              <a:t> </a:t>
            </a:r>
            <a:r>
              <a:rPr sz="1200" spc="-5" dirty="0">
                <a:solidFill>
                  <a:srgbClr val="FFFFFF"/>
                </a:solidFill>
                <a:latin typeface="Arial Black" panose="020B0A04020102020204" pitchFamily="34" charset="0"/>
                <a:cs typeface="Arial MT"/>
              </a:rPr>
              <a:t>in</a:t>
            </a:r>
            <a:r>
              <a:rPr sz="1200" spc="85" dirty="0">
                <a:solidFill>
                  <a:srgbClr val="FFFFFF"/>
                </a:solidFill>
                <a:latin typeface="Arial Black" panose="020B0A04020102020204" pitchFamily="34" charset="0"/>
                <a:cs typeface="Arial MT"/>
              </a:rPr>
              <a:t> </a:t>
            </a:r>
            <a:r>
              <a:rPr sz="1200" spc="-15" dirty="0">
                <a:solidFill>
                  <a:srgbClr val="FFFFFF"/>
                </a:solidFill>
                <a:latin typeface="Arial Black" panose="020B0A04020102020204" pitchFamily="34" charset="0"/>
                <a:cs typeface="Arial MT"/>
              </a:rPr>
              <a:t>the</a:t>
            </a:r>
            <a:r>
              <a:rPr sz="1200" spc="80" dirty="0">
                <a:solidFill>
                  <a:srgbClr val="FFFFFF"/>
                </a:solidFill>
                <a:latin typeface="Arial Black" panose="020B0A04020102020204" pitchFamily="34" charset="0"/>
                <a:cs typeface="Arial MT"/>
              </a:rPr>
              <a:t> </a:t>
            </a:r>
            <a:r>
              <a:rPr sz="1200" spc="-5" dirty="0">
                <a:solidFill>
                  <a:srgbClr val="FFFFFF"/>
                </a:solidFill>
                <a:latin typeface="Arial Black" panose="020B0A04020102020204" pitchFamily="34" charset="0"/>
                <a:cs typeface="Arial MT"/>
              </a:rPr>
              <a:t>data</a:t>
            </a:r>
            <a:endParaRPr sz="1200" dirty="0">
              <a:latin typeface="Arial Black" panose="020B0A04020102020204" pitchFamily="34" charset="0"/>
              <a:cs typeface="Arial MT"/>
            </a:endParaRPr>
          </a:p>
        </p:txBody>
      </p:sp>
      <p:pic>
        <p:nvPicPr>
          <p:cNvPr id="5122" name="Picture 2">
            <a:extLst>
              <a:ext uri="{FF2B5EF4-FFF2-40B4-BE49-F238E27FC236}">
                <a16:creationId xmlns:a16="http://schemas.microsoft.com/office/drawing/2014/main" id="{1CA351E8-4070-9F0D-58DD-76D204DC78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15" y="220725"/>
            <a:ext cx="8666385" cy="43275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C8C35A4F-7214-2D00-4E77-C9E97CE63CF8}"/>
              </a:ext>
            </a:extLst>
          </p:cNvPr>
          <p:cNvSpPr>
            <a:spLocks noGrp="1"/>
          </p:cNvSpPr>
          <p:nvPr>
            <p:ph type="title"/>
          </p:nvPr>
        </p:nvSpPr>
        <p:spPr/>
        <p:txBody>
          <a:bodyPr/>
          <a:lstStyle/>
          <a:p>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12725"/>
            <a:ext cx="4419600" cy="386003"/>
          </a:xfrm>
          <a:prstGeom prst="rect">
            <a:avLst/>
          </a:prstGeom>
        </p:spPr>
        <p:txBody>
          <a:bodyPr vert="horz" wrap="square" lIns="0" tIns="16510" rIns="0" bIns="0" rtlCol="0">
            <a:spAutoFit/>
          </a:bodyPr>
          <a:lstStyle/>
          <a:p>
            <a:pPr marL="12700">
              <a:lnSpc>
                <a:spcPct val="100000"/>
              </a:lnSpc>
              <a:spcBef>
                <a:spcPts val="130"/>
              </a:spcBef>
            </a:pPr>
            <a:r>
              <a:rPr lang="en-IN" sz="2400" spc="15" dirty="0"/>
              <a:t>OUTLIERS</a:t>
            </a:r>
            <a:r>
              <a:rPr lang="en-IN" sz="2400" spc="20" dirty="0"/>
              <a:t> TREATMENT</a:t>
            </a:r>
          </a:p>
        </p:txBody>
      </p:sp>
      <p:sp>
        <p:nvSpPr>
          <p:cNvPr id="3" name="object 3"/>
          <p:cNvSpPr txBox="1">
            <a:spLocks noGrp="1"/>
          </p:cNvSpPr>
          <p:nvPr>
            <p:ph type="body" idx="1"/>
          </p:nvPr>
        </p:nvSpPr>
        <p:spPr>
          <a:xfrm>
            <a:off x="-135294" y="3870811"/>
            <a:ext cx="9026881" cy="1223605"/>
          </a:xfrm>
          <a:prstGeom prst="rect">
            <a:avLst/>
          </a:prstGeom>
        </p:spPr>
        <p:txBody>
          <a:bodyPr vert="horz" wrap="square" lIns="0" tIns="15240" rIns="0" bIns="0" rtlCol="0">
            <a:spAutoFit/>
          </a:bodyPr>
          <a:lstStyle/>
          <a:p>
            <a:pPr marL="419734" indent="-302260">
              <a:lnSpc>
                <a:spcPts val="2390"/>
              </a:lnSpc>
              <a:spcBef>
                <a:spcPts val="120"/>
              </a:spcBef>
              <a:buSzPct val="60000"/>
              <a:buFont typeface="Wingdings"/>
              <a:buChar char=""/>
              <a:tabLst>
                <a:tab pos="419734" algn="l"/>
                <a:tab pos="420370" algn="l"/>
              </a:tabLst>
            </a:pPr>
            <a:r>
              <a:rPr lang="en-IN" sz="1400" spc="-15" dirty="0">
                <a:latin typeface="Arial Black" panose="020B0A04020102020204" pitchFamily="34" charset="0"/>
              </a:rPr>
              <a:t>One of the most important steps as a part of data preprocessing is detecting and treating the outliers as they can negatively affect the statistical analysis and the training process of a machine learning algorithm resulting in lower accuracy. So we have to remove outliers from the dataset.</a:t>
            </a:r>
            <a:endParaRPr sz="1400" spc="-15" dirty="0">
              <a:latin typeface="Arial Black" panose="020B0A04020102020204" pitchFamily="34" charset="0"/>
            </a:endParaRPr>
          </a:p>
        </p:txBody>
      </p:sp>
      <p:pic>
        <p:nvPicPr>
          <p:cNvPr id="5" name="Picture 4">
            <a:extLst>
              <a:ext uri="{FF2B5EF4-FFF2-40B4-BE49-F238E27FC236}">
                <a16:creationId xmlns:a16="http://schemas.microsoft.com/office/drawing/2014/main" id="{56F8B25B-0645-3A1D-75FD-D076CAE43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822325"/>
            <a:ext cx="8915400" cy="294773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D762C-E689-B581-7FBF-BFDD259E6808}"/>
              </a:ext>
            </a:extLst>
          </p:cNvPr>
          <p:cNvSpPr>
            <a:spLocks noGrp="1"/>
          </p:cNvSpPr>
          <p:nvPr>
            <p:ph type="title"/>
          </p:nvPr>
        </p:nvSpPr>
        <p:spPr>
          <a:xfrm>
            <a:off x="146621" y="255650"/>
            <a:ext cx="8850756" cy="369332"/>
          </a:xfrm>
        </p:spPr>
        <p:txBody>
          <a:bodyPr/>
          <a:lstStyle/>
          <a:p>
            <a:r>
              <a:rPr lang="en-IN" sz="2400" dirty="0"/>
              <a:t>DIMENSIONALITY REDUCTION USING PCA</a:t>
            </a:r>
          </a:p>
        </p:txBody>
      </p:sp>
      <p:sp>
        <p:nvSpPr>
          <p:cNvPr id="3" name="Text Placeholder 2">
            <a:extLst>
              <a:ext uri="{FF2B5EF4-FFF2-40B4-BE49-F238E27FC236}">
                <a16:creationId xmlns:a16="http://schemas.microsoft.com/office/drawing/2014/main" id="{0DC70E27-A346-ABD5-15D0-3104ED7D69B8}"/>
              </a:ext>
            </a:extLst>
          </p:cNvPr>
          <p:cNvSpPr>
            <a:spLocks noGrp="1"/>
          </p:cNvSpPr>
          <p:nvPr>
            <p:ph type="body" idx="1"/>
          </p:nvPr>
        </p:nvSpPr>
        <p:spPr>
          <a:xfrm>
            <a:off x="76200" y="746125"/>
            <a:ext cx="8991600" cy="738664"/>
          </a:xfrm>
        </p:spPr>
        <p:txBody>
          <a:bodyPr/>
          <a:lstStyle/>
          <a:p>
            <a:r>
              <a:rPr lang="en-IN" sz="1600" dirty="0">
                <a:latin typeface="Arial Black" panose="020B0A04020102020204" pitchFamily="34" charset="0"/>
              </a:rPr>
              <a:t>Principal Component Analysis(PCA) is a technique for</a:t>
            </a:r>
          </a:p>
          <a:p>
            <a:r>
              <a:rPr lang="en-IN" sz="1600" dirty="0">
                <a:latin typeface="Arial Black" panose="020B0A04020102020204" pitchFamily="34" charset="0"/>
              </a:rPr>
              <a:t>reducing the dimensionality of such datasets, increasing </a:t>
            </a:r>
          </a:p>
          <a:p>
            <a:r>
              <a:rPr lang="en-IN" sz="1600" dirty="0">
                <a:latin typeface="Arial Black" panose="020B0A04020102020204" pitchFamily="34" charset="0"/>
              </a:rPr>
              <a:t>interpretability but at the same time minimizing information loss.</a:t>
            </a:r>
          </a:p>
        </p:txBody>
      </p:sp>
      <p:pic>
        <p:nvPicPr>
          <p:cNvPr id="5" name="Picture 4">
            <a:extLst>
              <a:ext uri="{FF2B5EF4-FFF2-40B4-BE49-F238E27FC236}">
                <a16:creationId xmlns:a16="http://schemas.microsoft.com/office/drawing/2014/main" id="{758CF8E8-CC44-F0D4-C592-9A217D146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6724"/>
            <a:ext cx="9144000" cy="3157476"/>
          </a:xfrm>
          <a:prstGeom prst="rect">
            <a:avLst/>
          </a:prstGeom>
        </p:spPr>
      </p:pic>
    </p:spTree>
    <p:extLst>
      <p:ext uri="{BB962C8B-B14F-4D97-AF65-F5344CB8AC3E}">
        <p14:creationId xmlns:p14="http://schemas.microsoft.com/office/powerpoint/2010/main" val="561602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45E80-DCA1-10F9-B8A5-5646908BF70D}"/>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72763368-D215-3A69-4197-81705510930A}"/>
              </a:ext>
            </a:extLst>
          </p:cNvPr>
          <p:cNvSpPr>
            <a:spLocks noGrp="1"/>
          </p:cNvSpPr>
          <p:nvPr>
            <p:ph type="body" idx="1"/>
          </p:nvPr>
        </p:nvSpPr>
        <p:spPr>
          <a:xfrm>
            <a:off x="-913169" y="2701285"/>
            <a:ext cx="4054830" cy="1724994"/>
          </a:xfrm>
        </p:spPr>
        <p:txBody>
          <a:bodyPr/>
          <a:lstStyle/>
          <a:p>
            <a:endParaRPr lang="en-IN" dirty="0"/>
          </a:p>
        </p:txBody>
      </p:sp>
      <p:pic>
        <p:nvPicPr>
          <p:cNvPr id="5" name="Picture 4">
            <a:extLst>
              <a:ext uri="{FF2B5EF4-FFF2-40B4-BE49-F238E27FC236}">
                <a16:creationId xmlns:a16="http://schemas.microsoft.com/office/drawing/2014/main" id="{E4189B98-DDDC-27CB-32EE-125CDF742E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4475" cy="2187100"/>
          </a:xfrm>
          <a:prstGeom prst="rect">
            <a:avLst/>
          </a:prstGeom>
        </p:spPr>
      </p:pic>
      <p:pic>
        <p:nvPicPr>
          <p:cNvPr id="9218" name="Picture 2">
            <a:extLst>
              <a:ext uri="{FF2B5EF4-FFF2-40B4-BE49-F238E27FC236}">
                <a16:creationId xmlns:a16="http://schemas.microsoft.com/office/drawing/2014/main" id="{21F5AEA2-92F9-7BD9-1A01-FF2713DDF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346325"/>
            <a:ext cx="5186364" cy="2879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298B82B-C8B5-0587-6CA2-D4F4AD5AEF28}"/>
              </a:ext>
            </a:extLst>
          </p:cNvPr>
          <p:cNvSpPr txBox="1"/>
          <p:nvPr/>
        </p:nvSpPr>
        <p:spPr>
          <a:xfrm>
            <a:off x="5292061" y="3489325"/>
            <a:ext cx="3581400" cy="738664"/>
          </a:xfrm>
          <a:prstGeom prst="rect">
            <a:avLst/>
          </a:prstGeom>
          <a:noFill/>
        </p:spPr>
        <p:txBody>
          <a:bodyPr wrap="square" rtlCol="0">
            <a:spAutoFit/>
          </a:bodyPr>
          <a:lstStyle/>
          <a:p>
            <a:r>
              <a:rPr lang="en-IN" sz="1400" dirty="0">
                <a:solidFill>
                  <a:schemeClr val="bg1"/>
                </a:solidFill>
                <a:latin typeface="Arial Black" panose="020B0A04020102020204" pitchFamily="34" charset="0"/>
              </a:rPr>
              <a:t>By plotting in 3D plot we can get deeper understanding of data that have three variables.</a:t>
            </a:r>
          </a:p>
        </p:txBody>
      </p:sp>
    </p:spTree>
    <p:extLst>
      <p:ext uri="{BB962C8B-B14F-4D97-AF65-F5344CB8AC3E}">
        <p14:creationId xmlns:p14="http://schemas.microsoft.com/office/powerpoint/2010/main" val="3050242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4616-1AB4-10A7-8FA3-160D0B93DB91}"/>
              </a:ext>
            </a:extLst>
          </p:cNvPr>
          <p:cNvSpPr>
            <a:spLocks noGrp="1"/>
          </p:cNvSpPr>
          <p:nvPr>
            <p:ph type="title"/>
          </p:nvPr>
        </p:nvSpPr>
        <p:spPr>
          <a:xfrm>
            <a:off x="146622" y="365125"/>
            <a:ext cx="8850756" cy="430887"/>
          </a:xfrm>
        </p:spPr>
        <p:txBody>
          <a:bodyPr/>
          <a:lstStyle/>
          <a:p>
            <a:r>
              <a:rPr lang="en-IN" sz="2800" dirty="0"/>
              <a:t>MODEL BUILDING</a:t>
            </a:r>
          </a:p>
        </p:txBody>
      </p:sp>
      <p:sp>
        <p:nvSpPr>
          <p:cNvPr id="4" name="Text Placeholder 2">
            <a:extLst>
              <a:ext uri="{FF2B5EF4-FFF2-40B4-BE49-F238E27FC236}">
                <a16:creationId xmlns:a16="http://schemas.microsoft.com/office/drawing/2014/main" id="{E004FECE-6AC3-B8AC-A7D9-103CBFB574C5}"/>
              </a:ext>
            </a:extLst>
          </p:cNvPr>
          <p:cNvSpPr>
            <a:spLocks noGrp="1"/>
          </p:cNvSpPr>
          <p:nvPr>
            <p:ph type="body" idx="1"/>
          </p:nvPr>
        </p:nvSpPr>
        <p:spPr>
          <a:xfrm>
            <a:off x="76200" y="1279525"/>
            <a:ext cx="8109661" cy="984885"/>
          </a:xfrm>
        </p:spPr>
        <p:txBody>
          <a:bodyPr/>
          <a:lstStyle/>
          <a:p>
            <a:r>
              <a:rPr lang="en-IN" sz="1600" dirty="0">
                <a:latin typeface="Arial Black" panose="020B0A04020102020204" pitchFamily="34" charset="0"/>
              </a:rPr>
              <a:t>It is the process of creating and developing statistical or machine learning models to make predictions, infer relationships, or classify data based on patterns learned from a training dataset.</a:t>
            </a:r>
          </a:p>
          <a:p>
            <a:endParaRPr lang="en-IN" sz="1600" dirty="0">
              <a:latin typeface="Arial Black" panose="020B0A04020102020204" pitchFamily="34" charset="0"/>
            </a:endParaRPr>
          </a:p>
        </p:txBody>
      </p:sp>
    </p:spTree>
    <p:extLst>
      <p:ext uri="{BB962C8B-B14F-4D97-AF65-F5344CB8AC3E}">
        <p14:creationId xmlns:p14="http://schemas.microsoft.com/office/powerpoint/2010/main" val="1079456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3588" y="288925"/>
            <a:ext cx="2884805" cy="388620"/>
          </a:xfrm>
          <a:prstGeom prst="rect">
            <a:avLst/>
          </a:prstGeom>
        </p:spPr>
        <p:txBody>
          <a:bodyPr vert="horz" wrap="square" lIns="0" tIns="16510" rIns="0" bIns="0" rtlCol="0">
            <a:spAutoFit/>
          </a:bodyPr>
          <a:lstStyle/>
          <a:p>
            <a:pPr marL="12700">
              <a:lnSpc>
                <a:spcPct val="100000"/>
              </a:lnSpc>
              <a:spcBef>
                <a:spcPts val="130"/>
              </a:spcBef>
            </a:pPr>
            <a:r>
              <a:rPr b="1" spc="-15" dirty="0">
                <a:latin typeface="Verdana"/>
                <a:cs typeface="Verdana"/>
              </a:rPr>
              <a:t>MODEL </a:t>
            </a:r>
            <a:r>
              <a:rPr b="1" spc="-150" dirty="0">
                <a:latin typeface="Verdana"/>
                <a:cs typeface="Verdana"/>
              </a:rPr>
              <a:t>BUILDING</a:t>
            </a:r>
          </a:p>
        </p:txBody>
      </p:sp>
      <p:sp>
        <p:nvSpPr>
          <p:cNvPr id="3" name="object 3"/>
          <p:cNvSpPr txBox="1"/>
          <p:nvPr/>
        </p:nvSpPr>
        <p:spPr>
          <a:xfrm>
            <a:off x="453588" y="974725"/>
            <a:ext cx="6011380" cy="2016578"/>
          </a:xfrm>
          <a:prstGeom prst="rect">
            <a:avLst/>
          </a:prstGeom>
        </p:spPr>
        <p:txBody>
          <a:bodyPr vert="horz" wrap="square" lIns="0" tIns="13335" rIns="0" bIns="0" rtlCol="0">
            <a:spAutoFit/>
          </a:bodyPr>
          <a:lstStyle/>
          <a:p>
            <a:pPr marL="12700">
              <a:lnSpc>
                <a:spcPct val="100000"/>
              </a:lnSpc>
              <a:spcBef>
                <a:spcPts val="105"/>
              </a:spcBef>
              <a:tabLst>
                <a:tab pos="2415540" algn="l"/>
              </a:tabLst>
            </a:pPr>
            <a:r>
              <a:rPr sz="1800" spc="-25" dirty="0">
                <a:solidFill>
                  <a:srgbClr val="FFFFFF"/>
                </a:solidFill>
                <a:latin typeface="Arial Black" panose="020B0A04020102020204" pitchFamily="34" charset="0"/>
                <a:cs typeface="Times New Roman"/>
              </a:rPr>
              <a:t>T</a:t>
            </a:r>
            <a:r>
              <a:rPr lang="en-IN" sz="1800" spc="-25" dirty="0">
                <a:solidFill>
                  <a:srgbClr val="FFFFFF"/>
                </a:solidFill>
                <a:latin typeface="Arial Black" panose="020B0A04020102020204" pitchFamily="34" charset="0"/>
                <a:cs typeface="Times New Roman"/>
              </a:rPr>
              <a:t>he Algorithms implemented are:</a:t>
            </a:r>
          </a:p>
          <a:p>
            <a:pPr marL="355600" indent="-342900">
              <a:lnSpc>
                <a:spcPct val="100000"/>
              </a:lnSpc>
              <a:spcBef>
                <a:spcPts val="105"/>
              </a:spcBef>
              <a:buAutoNum type="arabicPeriod"/>
              <a:tabLst>
                <a:tab pos="2415540" algn="l"/>
              </a:tabLst>
            </a:pPr>
            <a:r>
              <a:rPr lang="en-IN" spc="-25" dirty="0">
                <a:solidFill>
                  <a:srgbClr val="FFFFFF"/>
                </a:solidFill>
                <a:latin typeface="Arial Black" panose="020B0A04020102020204" pitchFamily="34" charset="0"/>
                <a:cs typeface="Times New Roman"/>
              </a:rPr>
              <a:t>Clustering</a:t>
            </a:r>
          </a:p>
          <a:p>
            <a:pPr marL="355600" indent="-342900">
              <a:lnSpc>
                <a:spcPct val="100000"/>
              </a:lnSpc>
              <a:spcBef>
                <a:spcPts val="105"/>
              </a:spcBef>
              <a:buAutoNum type="arabicPeriod"/>
              <a:tabLst>
                <a:tab pos="2415540" algn="l"/>
              </a:tabLst>
            </a:pPr>
            <a:endParaRPr lang="en-IN" spc="-25" dirty="0">
              <a:solidFill>
                <a:srgbClr val="FFFFFF"/>
              </a:solidFill>
              <a:latin typeface="Arial Black" panose="020B0A04020102020204" pitchFamily="34" charset="0"/>
              <a:cs typeface="Times New Roman"/>
            </a:endParaRPr>
          </a:p>
          <a:p>
            <a:pPr marL="355600" indent="-342900">
              <a:lnSpc>
                <a:spcPct val="100000"/>
              </a:lnSpc>
              <a:spcBef>
                <a:spcPts val="105"/>
              </a:spcBef>
              <a:buAutoNum type="arabicPeriod"/>
              <a:tabLst>
                <a:tab pos="2415540" algn="l"/>
              </a:tabLst>
            </a:pPr>
            <a:r>
              <a:rPr lang="en-IN" spc="-25" dirty="0">
                <a:solidFill>
                  <a:srgbClr val="FFFFFF"/>
                </a:solidFill>
                <a:latin typeface="Arial Black" panose="020B0A04020102020204" pitchFamily="34" charset="0"/>
                <a:cs typeface="Times New Roman"/>
              </a:rPr>
              <a:t>DBSCAN</a:t>
            </a:r>
          </a:p>
          <a:p>
            <a:pPr marL="355600" indent="-342900">
              <a:lnSpc>
                <a:spcPct val="100000"/>
              </a:lnSpc>
              <a:spcBef>
                <a:spcPts val="105"/>
              </a:spcBef>
              <a:buAutoNum type="arabicPeriod"/>
              <a:tabLst>
                <a:tab pos="2415540" algn="l"/>
              </a:tabLst>
            </a:pPr>
            <a:endParaRPr lang="en-IN" spc="-25" dirty="0">
              <a:solidFill>
                <a:srgbClr val="FFFFFF"/>
              </a:solidFill>
              <a:latin typeface="Arial Black" panose="020B0A04020102020204" pitchFamily="34" charset="0"/>
              <a:cs typeface="Times New Roman"/>
            </a:endParaRPr>
          </a:p>
          <a:p>
            <a:pPr marL="355600" indent="-342900">
              <a:lnSpc>
                <a:spcPct val="100000"/>
              </a:lnSpc>
              <a:spcBef>
                <a:spcPts val="105"/>
              </a:spcBef>
              <a:buAutoNum type="arabicPeriod"/>
              <a:tabLst>
                <a:tab pos="2415540" algn="l"/>
              </a:tabLst>
            </a:pPr>
            <a:r>
              <a:rPr lang="en-IN" spc="-25" dirty="0" err="1">
                <a:solidFill>
                  <a:srgbClr val="FFFFFF"/>
                </a:solidFill>
                <a:latin typeface="Arial Black" panose="020B0A04020102020204" pitchFamily="34" charset="0"/>
                <a:cs typeface="Times New Roman"/>
              </a:rPr>
              <a:t>KMeans</a:t>
            </a:r>
            <a:endParaRPr lang="en-IN" spc="-15" dirty="0">
              <a:solidFill>
                <a:srgbClr val="FFFFFF"/>
              </a:solidFill>
              <a:latin typeface="Times New Roman"/>
              <a:cs typeface="Times New Roman"/>
            </a:endParaRPr>
          </a:p>
          <a:p>
            <a:pPr marL="12065">
              <a:lnSpc>
                <a:spcPct val="100000"/>
              </a:lnSpc>
              <a:spcBef>
                <a:spcPts val="5"/>
              </a:spcBef>
              <a:buSzPct val="66666"/>
              <a:tabLst>
                <a:tab pos="314325" algn="l"/>
                <a:tab pos="314960" algn="l"/>
              </a:tabLst>
            </a:pPr>
            <a:endParaRPr lang="en-IN" sz="1800" spc="-10" dirty="0">
              <a:solidFill>
                <a:srgbClr val="FFFFFF"/>
              </a:solidFill>
              <a:latin typeface="Times New Roman"/>
              <a:cs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3588" y="288925"/>
            <a:ext cx="2884805" cy="388620"/>
          </a:xfrm>
          <a:prstGeom prst="rect">
            <a:avLst/>
          </a:prstGeom>
        </p:spPr>
        <p:txBody>
          <a:bodyPr vert="horz" wrap="square" lIns="0" tIns="16510" rIns="0" bIns="0" rtlCol="0">
            <a:spAutoFit/>
          </a:bodyPr>
          <a:lstStyle/>
          <a:p>
            <a:pPr marL="12700">
              <a:lnSpc>
                <a:spcPct val="100000"/>
              </a:lnSpc>
              <a:spcBef>
                <a:spcPts val="130"/>
              </a:spcBef>
            </a:pPr>
            <a:r>
              <a:rPr lang="en-IN" b="1" spc="-15" dirty="0">
                <a:latin typeface="Verdana"/>
                <a:cs typeface="Verdana"/>
              </a:rPr>
              <a:t>1. </a:t>
            </a:r>
            <a:r>
              <a:rPr lang="en-IN" sz="2400" b="1" spc="-15" dirty="0">
                <a:latin typeface="Arial Black" panose="020B0A04020102020204" pitchFamily="34" charset="0"/>
                <a:cs typeface="Verdana"/>
              </a:rPr>
              <a:t>CLUSTERING</a:t>
            </a:r>
            <a:endParaRPr b="1" spc="-150" dirty="0">
              <a:latin typeface="Arial Black" panose="020B0A04020102020204" pitchFamily="34" charset="0"/>
              <a:cs typeface="Verdana"/>
            </a:endParaRPr>
          </a:p>
        </p:txBody>
      </p:sp>
      <p:sp>
        <p:nvSpPr>
          <p:cNvPr id="3" name="object 3"/>
          <p:cNvSpPr txBox="1"/>
          <p:nvPr/>
        </p:nvSpPr>
        <p:spPr>
          <a:xfrm>
            <a:off x="152400" y="1812925"/>
            <a:ext cx="8582698" cy="2175596"/>
          </a:xfrm>
          <a:prstGeom prst="rect">
            <a:avLst/>
          </a:prstGeom>
        </p:spPr>
        <p:txBody>
          <a:bodyPr vert="horz" wrap="square" lIns="0" tIns="13335" rIns="0" bIns="0" rtlCol="0">
            <a:spAutoFit/>
          </a:bodyPr>
          <a:lstStyle/>
          <a:p>
            <a:pPr marL="298450" indent="-285750">
              <a:lnSpc>
                <a:spcPct val="100000"/>
              </a:lnSpc>
              <a:spcBef>
                <a:spcPts val="105"/>
              </a:spcBef>
              <a:buFont typeface="Arial" panose="020B0604020202020204" pitchFamily="34" charset="0"/>
              <a:buChar char="•"/>
              <a:tabLst>
                <a:tab pos="2415540" algn="l"/>
              </a:tabLst>
            </a:pPr>
            <a:r>
              <a:rPr lang="en-IN" sz="1400" b="1" spc="-25" dirty="0">
                <a:solidFill>
                  <a:srgbClr val="FFC000"/>
                </a:solidFill>
                <a:latin typeface="Arial Black" panose="020B0A04020102020204" pitchFamily="34" charset="0"/>
                <a:cs typeface="Times New Roman"/>
              </a:rPr>
              <a:t>Clustering: </a:t>
            </a:r>
            <a:r>
              <a:rPr lang="en-IN" sz="1400" spc="-25" dirty="0">
                <a:solidFill>
                  <a:srgbClr val="FFFFFF"/>
                </a:solidFill>
                <a:latin typeface="Arial Black" panose="020B0A04020102020204" pitchFamily="34" charset="0"/>
                <a:cs typeface="Times New Roman"/>
              </a:rPr>
              <a:t>It is a type of unsupervised machine learning algorithms used to group similar data points together based on their features. The goal is to partition the data into clusters, where points  in the same cluster are more similar to each other than those in other clusters.</a:t>
            </a:r>
          </a:p>
          <a:p>
            <a:pPr marL="12700">
              <a:lnSpc>
                <a:spcPct val="100000"/>
              </a:lnSpc>
              <a:spcBef>
                <a:spcPts val="105"/>
              </a:spcBef>
              <a:tabLst>
                <a:tab pos="2415540" algn="l"/>
              </a:tabLst>
            </a:pPr>
            <a:r>
              <a:rPr lang="en-IN" sz="1400" spc="-25" dirty="0">
                <a:solidFill>
                  <a:srgbClr val="FFFFFF"/>
                </a:solidFill>
                <a:latin typeface="Arial Black" panose="020B0A04020102020204" pitchFamily="34" charset="0"/>
                <a:cs typeface="Times New Roman"/>
              </a:rPr>
              <a:t>           </a:t>
            </a:r>
            <a:r>
              <a:rPr lang="en-IN" sz="1400" b="1" spc="-25" dirty="0">
                <a:solidFill>
                  <a:srgbClr val="FFC000"/>
                </a:solidFill>
                <a:latin typeface="Arial Black" panose="020B0A04020102020204" pitchFamily="34" charset="0"/>
                <a:cs typeface="Times New Roman"/>
              </a:rPr>
              <a:t>Hierarchical Clustering: </a:t>
            </a:r>
            <a:r>
              <a:rPr lang="en-IN" sz="1400" spc="-25" dirty="0">
                <a:solidFill>
                  <a:srgbClr val="FFFFFF"/>
                </a:solidFill>
                <a:latin typeface="Arial Black" panose="020B0A04020102020204" pitchFamily="34" charset="0"/>
                <a:cs typeface="Times New Roman"/>
              </a:rPr>
              <a:t>It builds a hierarchy of clusters that can be represented in </a:t>
            </a:r>
          </a:p>
          <a:p>
            <a:pPr marL="12700">
              <a:lnSpc>
                <a:spcPct val="100000"/>
              </a:lnSpc>
              <a:spcBef>
                <a:spcPts val="105"/>
              </a:spcBef>
              <a:tabLst>
                <a:tab pos="2415540" algn="l"/>
              </a:tabLst>
            </a:pPr>
            <a:r>
              <a:rPr lang="en-IN" sz="1400" spc="-25" dirty="0">
                <a:solidFill>
                  <a:srgbClr val="FFFFFF"/>
                </a:solidFill>
                <a:latin typeface="Arial Black" panose="020B0A04020102020204" pitchFamily="34" charset="0"/>
                <a:cs typeface="Times New Roman"/>
              </a:rPr>
              <a:t>            a tree like diagram called as Dendrogram.</a:t>
            </a:r>
          </a:p>
          <a:p>
            <a:pPr marL="12700">
              <a:lnSpc>
                <a:spcPct val="100000"/>
              </a:lnSpc>
              <a:spcBef>
                <a:spcPts val="105"/>
              </a:spcBef>
              <a:tabLst>
                <a:tab pos="2415540" algn="l"/>
              </a:tabLst>
            </a:pPr>
            <a:endParaRPr lang="en-IN" spc="-25" dirty="0">
              <a:solidFill>
                <a:srgbClr val="FFFFFF"/>
              </a:solidFill>
              <a:latin typeface="Times New Roman"/>
              <a:cs typeface="Times New Roman"/>
            </a:endParaRPr>
          </a:p>
          <a:p>
            <a:pPr marL="12065">
              <a:lnSpc>
                <a:spcPct val="100000"/>
              </a:lnSpc>
              <a:spcBef>
                <a:spcPts val="5"/>
              </a:spcBef>
              <a:buSzPct val="66666"/>
              <a:tabLst>
                <a:tab pos="314325" algn="l"/>
                <a:tab pos="314960" algn="l"/>
              </a:tabLst>
            </a:pPr>
            <a:endParaRPr lang="en-IN" spc="-15" dirty="0">
              <a:solidFill>
                <a:srgbClr val="FFFFFF"/>
              </a:solidFill>
              <a:latin typeface="Times New Roman"/>
              <a:cs typeface="Times New Roman"/>
            </a:endParaRPr>
          </a:p>
          <a:p>
            <a:pPr marL="12065">
              <a:lnSpc>
                <a:spcPct val="100000"/>
              </a:lnSpc>
              <a:spcBef>
                <a:spcPts val="5"/>
              </a:spcBef>
              <a:buSzPct val="66666"/>
              <a:tabLst>
                <a:tab pos="314325" algn="l"/>
                <a:tab pos="314960" algn="l"/>
              </a:tabLst>
            </a:pPr>
            <a:endParaRPr lang="en-IN" sz="1800" spc="-10" dirty="0">
              <a:solidFill>
                <a:srgbClr val="FFFFFF"/>
              </a:solidFill>
              <a:latin typeface="Times New Roman"/>
              <a:cs typeface="Times New Roman"/>
            </a:endParaRPr>
          </a:p>
        </p:txBody>
      </p:sp>
    </p:spTree>
    <p:extLst>
      <p:ext uri="{BB962C8B-B14F-4D97-AF65-F5344CB8AC3E}">
        <p14:creationId xmlns:p14="http://schemas.microsoft.com/office/powerpoint/2010/main" val="682286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669925"/>
            <a:ext cx="5410200" cy="509114"/>
          </a:xfrm>
          <a:prstGeom prst="rect">
            <a:avLst/>
          </a:prstGeom>
        </p:spPr>
        <p:txBody>
          <a:bodyPr vert="horz" wrap="square" lIns="0" tIns="16510" rIns="0" bIns="0" rtlCol="0">
            <a:spAutoFit/>
          </a:bodyPr>
          <a:lstStyle/>
          <a:p>
            <a:pPr marL="12700">
              <a:lnSpc>
                <a:spcPct val="100000"/>
              </a:lnSpc>
              <a:spcBef>
                <a:spcPts val="130"/>
              </a:spcBef>
            </a:pPr>
            <a:r>
              <a:rPr lang="en-IN" sz="3200" spc="15" dirty="0"/>
              <a:t>BUSINESS</a:t>
            </a:r>
            <a:r>
              <a:rPr lang="en-IN" sz="3200" spc="60" dirty="0"/>
              <a:t> </a:t>
            </a:r>
            <a:r>
              <a:rPr lang="en-IN" sz="3200" spc="20" dirty="0"/>
              <a:t>OBJECTIVE</a:t>
            </a:r>
          </a:p>
        </p:txBody>
      </p:sp>
      <p:sp>
        <p:nvSpPr>
          <p:cNvPr id="3" name="object 3"/>
          <p:cNvSpPr txBox="1"/>
          <p:nvPr/>
        </p:nvSpPr>
        <p:spPr>
          <a:xfrm>
            <a:off x="381000" y="1530743"/>
            <a:ext cx="8244840" cy="3581109"/>
          </a:xfrm>
          <a:prstGeom prst="rect">
            <a:avLst/>
          </a:prstGeom>
        </p:spPr>
        <p:txBody>
          <a:bodyPr vert="horz" wrap="square" lIns="0" tIns="13335" rIns="0" bIns="0" rtlCol="0">
            <a:spAutoFit/>
          </a:bodyPr>
          <a:lstStyle/>
          <a:p>
            <a:pPr marL="297815" indent="-285750">
              <a:spcBef>
                <a:spcPts val="105"/>
              </a:spcBef>
              <a:buClr>
                <a:srgbClr val="FFFFFF"/>
              </a:buClr>
              <a:buSzPct val="66666"/>
              <a:buFont typeface="Arial" panose="020B0604020202020204" pitchFamily="34" charset="0"/>
              <a:buChar char="•"/>
              <a:tabLst>
                <a:tab pos="314325" algn="l"/>
                <a:tab pos="314960" algn="l"/>
              </a:tabLst>
            </a:pPr>
            <a:r>
              <a:rPr lang="en-US" sz="1600" spc="-20" dirty="0">
                <a:solidFill>
                  <a:srgbClr val="FFFFFF"/>
                </a:solidFill>
                <a:latin typeface="Arial Black" panose="020B0A04020102020204" pitchFamily="34" charset="0"/>
                <a:cs typeface="Times New Roman"/>
              </a:rPr>
              <a:t>Customer personality analysis helps a business to modify its product based on its target customer from different types of customer segments.</a:t>
            </a:r>
            <a:endParaRPr sz="1600" dirty="0">
              <a:latin typeface="Arial Black" panose="020B0A04020102020204" pitchFamily="34" charset="0"/>
              <a:cs typeface="Times New Roman"/>
            </a:endParaRPr>
          </a:p>
          <a:p>
            <a:pPr>
              <a:lnSpc>
                <a:spcPct val="100000"/>
              </a:lnSpc>
              <a:spcBef>
                <a:spcPts val="40"/>
              </a:spcBef>
            </a:pPr>
            <a:endParaRPr sz="1600" dirty="0">
              <a:latin typeface="Arial Black" panose="020B0A04020102020204" pitchFamily="34" charset="0"/>
              <a:cs typeface="Times New Roman"/>
            </a:endParaRPr>
          </a:p>
          <a:p>
            <a:pPr marL="314325" marR="40005" indent="-302260">
              <a:lnSpc>
                <a:spcPct val="100000"/>
              </a:lnSpc>
              <a:spcBef>
                <a:spcPts val="5"/>
              </a:spcBef>
              <a:buSzPct val="66666"/>
              <a:buChar char="●"/>
              <a:tabLst>
                <a:tab pos="314325" algn="l"/>
                <a:tab pos="314960" algn="l"/>
              </a:tabLst>
            </a:pPr>
            <a:r>
              <a:rPr lang="en-IN" sz="1600" spc="-20" dirty="0">
                <a:solidFill>
                  <a:srgbClr val="FFFFFF"/>
                </a:solidFill>
                <a:latin typeface="Arial Black" panose="020B0A04020102020204" pitchFamily="34" charset="0"/>
                <a:cs typeface="Times New Roman"/>
              </a:rPr>
              <a:t>Finding the potential customers by analysing the behaviour of them is useful to understand the targeted customers.</a:t>
            </a:r>
            <a:endParaRPr sz="1600" dirty="0">
              <a:latin typeface="Arial Black" panose="020B0A04020102020204" pitchFamily="34" charset="0"/>
              <a:cs typeface="Times New Roman"/>
            </a:endParaRPr>
          </a:p>
          <a:p>
            <a:pPr>
              <a:lnSpc>
                <a:spcPct val="100000"/>
              </a:lnSpc>
              <a:spcBef>
                <a:spcPts val="50"/>
              </a:spcBef>
              <a:buClr>
                <a:srgbClr val="FFFFFF"/>
              </a:buClr>
              <a:buFont typeface="Times New Roman"/>
              <a:buChar char="●"/>
            </a:pPr>
            <a:endParaRPr sz="1600" dirty="0">
              <a:latin typeface="Arial Black" panose="020B0A04020102020204" pitchFamily="34" charset="0"/>
              <a:cs typeface="Times New Roman"/>
            </a:endParaRPr>
          </a:p>
          <a:p>
            <a:pPr marL="314325" marR="5080" indent="-302260">
              <a:lnSpc>
                <a:spcPct val="100000"/>
              </a:lnSpc>
              <a:buSzPct val="66666"/>
              <a:buChar char="●"/>
              <a:tabLst>
                <a:tab pos="314325" algn="l"/>
                <a:tab pos="314960" algn="l"/>
              </a:tabLst>
            </a:pPr>
            <a:r>
              <a:rPr lang="en-IN" sz="1600" spc="-20" dirty="0">
                <a:solidFill>
                  <a:srgbClr val="FFFFFF"/>
                </a:solidFill>
                <a:latin typeface="Arial Black" panose="020B0A04020102020204" pitchFamily="34" charset="0"/>
                <a:cs typeface="Times New Roman"/>
              </a:rPr>
              <a:t>For example, instead of spending money to market a new product to every customer in the company’s database, a company can analyse which customer segment is most likely to buy the product and then market the product only on that particular segment.</a:t>
            </a:r>
            <a:endParaRPr sz="1600" dirty="0">
              <a:latin typeface="Arial Black" panose="020B0A04020102020204" pitchFamily="34" charset="0"/>
              <a:cs typeface="Times New Roman"/>
            </a:endParaRPr>
          </a:p>
          <a:p>
            <a:pPr>
              <a:lnSpc>
                <a:spcPct val="100000"/>
              </a:lnSpc>
              <a:buClr>
                <a:srgbClr val="FFFFFF"/>
              </a:buClr>
              <a:buFont typeface="Times New Roman"/>
              <a:buChar char="●"/>
            </a:pPr>
            <a:endParaRPr sz="1900" dirty="0">
              <a:latin typeface="Arial Black" panose="020B0A04020102020204" pitchFamily="34" charset="0"/>
              <a:cs typeface="Times New Roman"/>
            </a:endParaRPr>
          </a:p>
          <a:p>
            <a:pPr marL="314325" indent="-302260">
              <a:lnSpc>
                <a:spcPct val="100000"/>
              </a:lnSpc>
              <a:spcBef>
                <a:spcPts val="5"/>
              </a:spcBef>
              <a:buSzPct val="66666"/>
              <a:buChar char="●"/>
              <a:tabLst>
                <a:tab pos="314325" algn="l"/>
                <a:tab pos="314960" algn="l"/>
              </a:tabLst>
            </a:pPr>
            <a:r>
              <a:rPr sz="1800" dirty="0">
                <a:solidFill>
                  <a:srgbClr val="FFFFFF"/>
                </a:solidFill>
                <a:latin typeface="Arial Black" panose="020B0A04020102020204" pitchFamily="34" charset="0"/>
                <a:cs typeface="Times New Roman"/>
              </a:rPr>
              <a:t>Do</a:t>
            </a:r>
            <a:r>
              <a:rPr sz="1800" spc="10" dirty="0">
                <a:solidFill>
                  <a:srgbClr val="FFFFFF"/>
                </a:solidFill>
                <a:latin typeface="Arial Black" panose="020B0A04020102020204" pitchFamily="34" charset="0"/>
                <a:cs typeface="Times New Roman"/>
              </a:rPr>
              <a:t> </a:t>
            </a:r>
            <a:r>
              <a:rPr sz="1800" dirty="0">
                <a:solidFill>
                  <a:srgbClr val="FFFFFF"/>
                </a:solidFill>
                <a:latin typeface="Arial Black" panose="020B0A04020102020204" pitchFamily="34" charset="0"/>
                <a:cs typeface="Times New Roman"/>
              </a:rPr>
              <a:t>a</a:t>
            </a:r>
            <a:r>
              <a:rPr sz="1800" spc="-25" dirty="0">
                <a:solidFill>
                  <a:srgbClr val="FFFFFF"/>
                </a:solidFill>
                <a:latin typeface="Arial Black" panose="020B0A04020102020204" pitchFamily="34" charset="0"/>
                <a:cs typeface="Times New Roman"/>
              </a:rPr>
              <a:t> </a:t>
            </a:r>
            <a:r>
              <a:rPr sz="1800" spc="-5" dirty="0">
                <a:solidFill>
                  <a:srgbClr val="FFFFFF"/>
                </a:solidFill>
                <a:latin typeface="Arial Black" panose="020B0A04020102020204" pitchFamily="34" charset="0"/>
                <a:cs typeface="Times New Roman"/>
              </a:rPr>
              <a:t>comparative</a:t>
            </a:r>
            <a:r>
              <a:rPr sz="1800" spc="45" dirty="0">
                <a:solidFill>
                  <a:srgbClr val="FFFFFF"/>
                </a:solidFill>
                <a:latin typeface="Arial Black" panose="020B0A04020102020204" pitchFamily="34" charset="0"/>
                <a:cs typeface="Times New Roman"/>
              </a:rPr>
              <a:t> </a:t>
            </a:r>
            <a:r>
              <a:rPr sz="1800" spc="-10" dirty="0">
                <a:solidFill>
                  <a:srgbClr val="FFFFFF"/>
                </a:solidFill>
                <a:latin typeface="Arial Black" panose="020B0A04020102020204" pitchFamily="34" charset="0"/>
                <a:cs typeface="Times New Roman"/>
              </a:rPr>
              <a:t>analysis</a:t>
            </a:r>
            <a:r>
              <a:rPr sz="1800" spc="70" dirty="0">
                <a:solidFill>
                  <a:srgbClr val="FFFFFF"/>
                </a:solidFill>
                <a:latin typeface="Arial Black" panose="020B0A04020102020204" pitchFamily="34" charset="0"/>
                <a:cs typeface="Times New Roman"/>
              </a:rPr>
              <a:t> </a:t>
            </a:r>
            <a:r>
              <a:rPr sz="1800" spc="5" dirty="0">
                <a:solidFill>
                  <a:srgbClr val="FFFFFF"/>
                </a:solidFill>
                <a:latin typeface="Arial Black" panose="020B0A04020102020204" pitchFamily="34" charset="0"/>
                <a:cs typeface="Times New Roman"/>
              </a:rPr>
              <a:t>and</a:t>
            </a:r>
            <a:r>
              <a:rPr sz="1800" spc="-55" dirty="0">
                <a:solidFill>
                  <a:srgbClr val="FFFFFF"/>
                </a:solidFill>
                <a:latin typeface="Arial Black" panose="020B0A04020102020204" pitchFamily="34" charset="0"/>
                <a:cs typeface="Times New Roman"/>
              </a:rPr>
              <a:t> </a:t>
            </a:r>
            <a:r>
              <a:rPr sz="1800" dirty="0">
                <a:solidFill>
                  <a:srgbClr val="FFFFFF"/>
                </a:solidFill>
                <a:latin typeface="Arial Black" panose="020B0A04020102020204" pitchFamily="34" charset="0"/>
                <a:cs typeface="Times New Roman"/>
              </a:rPr>
              <a:t>need</a:t>
            </a:r>
            <a:r>
              <a:rPr sz="1800" spc="20" dirty="0">
                <a:solidFill>
                  <a:srgbClr val="FFFFFF"/>
                </a:solidFill>
                <a:latin typeface="Arial Black" panose="020B0A04020102020204" pitchFamily="34" charset="0"/>
                <a:cs typeface="Times New Roman"/>
              </a:rPr>
              <a:t> </a:t>
            </a:r>
            <a:r>
              <a:rPr sz="1800" dirty="0">
                <a:solidFill>
                  <a:srgbClr val="FFFFFF"/>
                </a:solidFill>
                <a:latin typeface="Arial Black" panose="020B0A04020102020204" pitchFamily="34" charset="0"/>
                <a:cs typeface="Times New Roman"/>
              </a:rPr>
              <a:t>to</a:t>
            </a:r>
            <a:r>
              <a:rPr sz="1800" spc="-50" dirty="0">
                <a:solidFill>
                  <a:srgbClr val="FFFFFF"/>
                </a:solidFill>
                <a:latin typeface="Arial Black" panose="020B0A04020102020204" pitchFamily="34" charset="0"/>
                <a:cs typeface="Times New Roman"/>
              </a:rPr>
              <a:t> </a:t>
            </a:r>
            <a:r>
              <a:rPr sz="1800" dirty="0">
                <a:solidFill>
                  <a:srgbClr val="FFFFFF"/>
                </a:solidFill>
                <a:latin typeface="Arial Black" panose="020B0A04020102020204" pitchFamily="34" charset="0"/>
                <a:cs typeface="Times New Roman"/>
              </a:rPr>
              <a:t>deploy</a:t>
            </a:r>
            <a:r>
              <a:rPr sz="1800" spc="20" dirty="0">
                <a:solidFill>
                  <a:srgbClr val="FFFFFF"/>
                </a:solidFill>
                <a:latin typeface="Arial Black" panose="020B0A04020102020204" pitchFamily="34" charset="0"/>
                <a:cs typeface="Times New Roman"/>
              </a:rPr>
              <a:t> </a:t>
            </a:r>
            <a:r>
              <a:rPr sz="1800" spc="10" dirty="0">
                <a:solidFill>
                  <a:srgbClr val="FFFFFF"/>
                </a:solidFill>
                <a:latin typeface="Arial Black" panose="020B0A04020102020204" pitchFamily="34" charset="0"/>
                <a:cs typeface="Times New Roman"/>
              </a:rPr>
              <a:t>the</a:t>
            </a:r>
            <a:r>
              <a:rPr sz="1800" spc="-100" dirty="0">
                <a:solidFill>
                  <a:srgbClr val="FFFFFF"/>
                </a:solidFill>
                <a:latin typeface="Arial Black" panose="020B0A04020102020204" pitchFamily="34" charset="0"/>
                <a:cs typeface="Times New Roman"/>
              </a:rPr>
              <a:t> </a:t>
            </a:r>
            <a:r>
              <a:rPr sz="1800" spc="-15" dirty="0">
                <a:solidFill>
                  <a:srgbClr val="FFFFFF"/>
                </a:solidFill>
                <a:latin typeface="Arial Black" panose="020B0A04020102020204" pitchFamily="34" charset="0"/>
                <a:cs typeface="Times New Roman"/>
              </a:rPr>
              <a:t>clustering</a:t>
            </a:r>
            <a:r>
              <a:rPr sz="1800" spc="90" dirty="0">
                <a:solidFill>
                  <a:srgbClr val="FFFFFF"/>
                </a:solidFill>
                <a:latin typeface="Arial Black" panose="020B0A04020102020204" pitchFamily="34" charset="0"/>
                <a:cs typeface="Times New Roman"/>
              </a:rPr>
              <a:t> </a:t>
            </a:r>
            <a:r>
              <a:rPr sz="1800" spc="-15" dirty="0">
                <a:solidFill>
                  <a:srgbClr val="FFFFFF"/>
                </a:solidFill>
                <a:latin typeface="Arial Black" panose="020B0A04020102020204" pitchFamily="34" charset="0"/>
                <a:cs typeface="Times New Roman"/>
              </a:rPr>
              <a:t>application</a:t>
            </a:r>
            <a:endParaRPr sz="1800" dirty="0">
              <a:latin typeface="Arial Black" panose="020B0A04020102020204" pitchFamily="34" charset="0"/>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44473-9C0D-5E3C-3E32-8FFEC3907964}"/>
              </a:ext>
            </a:extLst>
          </p:cNvPr>
          <p:cNvSpPr>
            <a:spLocks noGrp="1"/>
          </p:cNvSpPr>
          <p:nvPr>
            <p:ph type="title"/>
          </p:nvPr>
        </p:nvSpPr>
        <p:spPr>
          <a:xfrm>
            <a:off x="32322" y="105173"/>
            <a:ext cx="8850756" cy="369332"/>
          </a:xfrm>
        </p:spPr>
        <p:txBody>
          <a:bodyPr/>
          <a:lstStyle/>
          <a:p>
            <a:r>
              <a:rPr lang="en-IN" sz="2400" dirty="0"/>
              <a:t>HIERARCHICAL CLUSTERING</a:t>
            </a:r>
          </a:p>
        </p:txBody>
      </p:sp>
      <p:sp>
        <p:nvSpPr>
          <p:cNvPr id="3" name="Text Placeholder 2">
            <a:extLst>
              <a:ext uri="{FF2B5EF4-FFF2-40B4-BE49-F238E27FC236}">
                <a16:creationId xmlns:a16="http://schemas.microsoft.com/office/drawing/2014/main" id="{76C12561-9CEC-CB0C-FF56-2E1D70F83059}"/>
              </a:ext>
            </a:extLst>
          </p:cNvPr>
          <p:cNvSpPr>
            <a:spLocks noGrp="1"/>
          </p:cNvSpPr>
          <p:nvPr>
            <p:ph type="body" idx="1"/>
          </p:nvPr>
        </p:nvSpPr>
        <p:spPr>
          <a:xfrm>
            <a:off x="-1391005" y="1859517"/>
            <a:ext cx="5612084" cy="3084829"/>
          </a:xfrm>
        </p:spPr>
        <p:txBody>
          <a:bodyPr/>
          <a:lstStyle/>
          <a:p>
            <a:endParaRPr lang="en-IN" dirty="0"/>
          </a:p>
        </p:txBody>
      </p:sp>
      <p:pic>
        <p:nvPicPr>
          <p:cNvPr id="10242" name="Picture 2">
            <a:extLst>
              <a:ext uri="{FF2B5EF4-FFF2-40B4-BE49-F238E27FC236}">
                <a16:creationId xmlns:a16="http://schemas.microsoft.com/office/drawing/2014/main" id="{11C23A28-170B-4B34-7E06-EAC544F3D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66810"/>
            <a:ext cx="4038602" cy="20179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BE35A5-5D2A-C04C-B7DE-83DDDC3B1011}"/>
              </a:ext>
            </a:extLst>
          </p:cNvPr>
          <p:cNvSpPr txBox="1"/>
          <p:nvPr/>
        </p:nvSpPr>
        <p:spPr>
          <a:xfrm>
            <a:off x="445293" y="2519306"/>
            <a:ext cx="3429000" cy="307777"/>
          </a:xfrm>
          <a:prstGeom prst="rect">
            <a:avLst/>
          </a:prstGeom>
          <a:noFill/>
        </p:spPr>
        <p:txBody>
          <a:bodyPr wrap="square" rtlCol="0">
            <a:spAutoFit/>
          </a:bodyPr>
          <a:lstStyle/>
          <a:p>
            <a:r>
              <a:rPr lang="en-IN" sz="1400" dirty="0">
                <a:solidFill>
                  <a:schemeClr val="bg1"/>
                </a:solidFill>
                <a:latin typeface="Arial Black" panose="020B0A04020102020204" pitchFamily="34" charset="0"/>
              </a:rPr>
              <a:t>1</a:t>
            </a:r>
            <a:r>
              <a:rPr lang="en-IN" sz="1100" dirty="0">
                <a:solidFill>
                  <a:schemeClr val="bg1"/>
                </a:solidFill>
                <a:latin typeface="Arial Black" panose="020B0A04020102020204" pitchFamily="34" charset="0"/>
              </a:rPr>
              <a:t>. Using Single Linkage Method</a:t>
            </a:r>
            <a:endParaRPr lang="en-IN" sz="1400" dirty="0">
              <a:solidFill>
                <a:schemeClr val="bg1"/>
              </a:solidFill>
              <a:latin typeface="Arial Black" panose="020B0A04020102020204" pitchFamily="34" charset="0"/>
            </a:endParaRPr>
          </a:p>
        </p:txBody>
      </p:sp>
      <p:pic>
        <p:nvPicPr>
          <p:cNvPr id="10244" name="Picture 4">
            <a:extLst>
              <a:ext uri="{FF2B5EF4-FFF2-40B4-BE49-F238E27FC236}">
                <a16:creationId xmlns:a16="http://schemas.microsoft.com/office/drawing/2014/main" id="{6BE0EE69-09C3-8A32-0D19-DA828026AA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58" y="2846410"/>
            <a:ext cx="4038601" cy="20179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5E9918-5C6E-ADD9-03FE-F04C76573FF5}"/>
              </a:ext>
            </a:extLst>
          </p:cNvPr>
          <p:cNvSpPr txBox="1"/>
          <p:nvPr/>
        </p:nvSpPr>
        <p:spPr>
          <a:xfrm>
            <a:off x="274596" y="4910423"/>
            <a:ext cx="4381500" cy="261610"/>
          </a:xfrm>
          <a:prstGeom prst="rect">
            <a:avLst/>
          </a:prstGeom>
          <a:noFill/>
        </p:spPr>
        <p:txBody>
          <a:bodyPr wrap="square" rtlCol="0">
            <a:spAutoFit/>
          </a:bodyPr>
          <a:lstStyle/>
          <a:p>
            <a:r>
              <a:rPr lang="en-IN" sz="1100" dirty="0">
                <a:solidFill>
                  <a:schemeClr val="bg1"/>
                </a:solidFill>
                <a:latin typeface="Arial Black" panose="020B0A04020102020204" pitchFamily="34" charset="0"/>
              </a:rPr>
              <a:t>2. Using Complete Linkage Method</a:t>
            </a:r>
          </a:p>
        </p:txBody>
      </p:sp>
      <p:pic>
        <p:nvPicPr>
          <p:cNvPr id="11266" name="Picture 2">
            <a:extLst>
              <a:ext uri="{FF2B5EF4-FFF2-40B4-BE49-F238E27FC236}">
                <a16:creationId xmlns:a16="http://schemas.microsoft.com/office/drawing/2014/main" id="{4C05B768-F29D-7F52-23CF-837F53B8AD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8271" y="415967"/>
            <a:ext cx="4648200" cy="21196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D13B7BE-A478-D9EA-C4C1-8F648FE082B8}"/>
              </a:ext>
            </a:extLst>
          </p:cNvPr>
          <p:cNvSpPr txBox="1"/>
          <p:nvPr/>
        </p:nvSpPr>
        <p:spPr>
          <a:xfrm>
            <a:off x="5091112" y="2502235"/>
            <a:ext cx="3675062" cy="261610"/>
          </a:xfrm>
          <a:prstGeom prst="rect">
            <a:avLst/>
          </a:prstGeom>
          <a:noFill/>
        </p:spPr>
        <p:txBody>
          <a:bodyPr wrap="square" rtlCol="0">
            <a:spAutoFit/>
          </a:bodyPr>
          <a:lstStyle/>
          <a:p>
            <a:r>
              <a:rPr lang="en-IN" sz="1100" dirty="0">
                <a:solidFill>
                  <a:schemeClr val="bg1"/>
                </a:solidFill>
                <a:latin typeface="Arial Black" panose="020B0A04020102020204" pitchFamily="34" charset="0"/>
              </a:rPr>
              <a:t>3. Using Average Linkage Method</a:t>
            </a:r>
          </a:p>
        </p:txBody>
      </p:sp>
      <p:pic>
        <p:nvPicPr>
          <p:cNvPr id="10246" name="Picture 6">
            <a:extLst>
              <a:ext uri="{FF2B5EF4-FFF2-40B4-BE49-F238E27FC236}">
                <a16:creationId xmlns:a16="http://schemas.microsoft.com/office/drawing/2014/main" id="{A4CB4F5B-FCF9-F300-A6F5-73C93C0B44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1044" y="2833877"/>
            <a:ext cx="4467225" cy="19611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C8CA29C-7619-0D67-45FE-1259697668BD}"/>
              </a:ext>
            </a:extLst>
          </p:cNvPr>
          <p:cNvSpPr txBox="1"/>
          <p:nvPr/>
        </p:nvSpPr>
        <p:spPr>
          <a:xfrm>
            <a:off x="5091112" y="4831659"/>
            <a:ext cx="4152900" cy="261610"/>
          </a:xfrm>
          <a:prstGeom prst="rect">
            <a:avLst/>
          </a:prstGeom>
          <a:noFill/>
        </p:spPr>
        <p:txBody>
          <a:bodyPr wrap="square" rtlCol="0">
            <a:spAutoFit/>
          </a:bodyPr>
          <a:lstStyle/>
          <a:p>
            <a:r>
              <a:rPr lang="en-IN" sz="1100" dirty="0">
                <a:solidFill>
                  <a:schemeClr val="bg1"/>
                </a:solidFill>
                <a:latin typeface="Arial Black" panose="020B0A04020102020204" pitchFamily="34" charset="0"/>
              </a:rPr>
              <a:t>4. Using Ward Linkage method</a:t>
            </a:r>
          </a:p>
        </p:txBody>
      </p:sp>
    </p:spTree>
    <p:extLst>
      <p:ext uri="{BB962C8B-B14F-4D97-AF65-F5344CB8AC3E}">
        <p14:creationId xmlns:p14="http://schemas.microsoft.com/office/powerpoint/2010/main" val="1095528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AAE34-3A7B-7B3F-4BF4-A01139A4EECB}"/>
              </a:ext>
            </a:extLst>
          </p:cNvPr>
          <p:cNvSpPr>
            <a:spLocks noGrp="1"/>
          </p:cNvSpPr>
          <p:nvPr>
            <p:ph type="title"/>
          </p:nvPr>
        </p:nvSpPr>
        <p:spPr>
          <a:xfrm>
            <a:off x="146621" y="255650"/>
            <a:ext cx="8850756" cy="369332"/>
          </a:xfrm>
        </p:spPr>
        <p:txBody>
          <a:bodyPr/>
          <a:lstStyle/>
          <a:p>
            <a:r>
              <a:rPr lang="en-IN" dirty="0"/>
              <a:t>2. </a:t>
            </a:r>
            <a:r>
              <a:rPr lang="en-IN" sz="2400" dirty="0"/>
              <a:t>DBSCAN</a:t>
            </a:r>
            <a:endParaRPr lang="en-IN" dirty="0"/>
          </a:p>
        </p:txBody>
      </p:sp>
      <p:sp>
        <p:nvSpPr>
          <p:cNvPr id="3" name="Text Placeholder 2">
            <a:extLst>
              <a:ext uri="{FF2B5EF4-FFF2-40B4-BE49-F238E27FC236}">
                <a16:creationId xmlns:a16="http://schemas.microsoft.com/office/drawing/2014/main" id="{41F866F1-8129-F2E6-110C-F5CDF9EE0BA4}"/>
              </a:ext>
            </a:extLst>
          </p:cNvPr>
          <p:cNvSpPr>
            <a:spLocks noGrp="1"/>
          </p:cNvSpPr>
          <p:nvPr>
            <p:ph type="body" idx="1"/>
          </p:nvPr>
        </p:nvSpPr>
        <p:spPr>
          <a:xfrm>
            <a:off x="517169" y="1265249"/>
            <a:ext cx="8109661" cy="1736373"/>
          </a:xfrm>
        </p:spPr>
        <p:txBody>
          <a:bodyPr/>
          <a:lstStyle/>
          <a:p>
            <a:pPr marL="12700">
              <a:lnSpc>
                <a:spcPct val="100000"/>
              </a:lnSpc>
              <a:spcBef>
                <a:spcPts val="105"/>
              </a:spcBef>
              <a:tabLst>
                <a:tab pos="2415540" algn="l"/>
              </a:tabLst>
            </a:pPr>
            <a:r>
              <a:rPr lang="en-IN" sz="1800" b="1" spc="-25" dirty="0">
                <a:solidFill>
                  <a:srgbClr val="FFFFFF"/>
                </a:solidFill>
              </a:rPr>
              <a:t> </a:t>
            </a:r>
            <a:r>
              <a:rPr lang="en-IN" sz="1800" b="1" spc="-25" dirty="0">
                <a:solidFill>
                  <a:srgbClr val="FFC000"/>
                </a:solidFill>
                <a:latin typeface="Arial Black" panose="020B0A04020102020204" pitchFamily="34" charset="0"/>
              </a:rPr>
              <a:t>DBSCAN: (Density Based Spatial Clustering of Application with Noise)</a:t>
            </a:r>
            <a:r>
              <a:rPr lang="en-IN" sz="1800" spc="-25" dirty="0">
                <a:solidFill>
                  <a:srgbClr val="FFFFFF"/>
                </a:solidFill>
                <a:latin typeface="Arial Black" panose="020B0A04020102020204" pitchFamily="34" charset="0"/>
              </a:rPr>
              <a:t> </a:t>
            </a:r>
            <a:r>
              <a:rPr lang="en-IN" sz="1600" spc="-25" dirty="0">
                <a:solidFill>
                  <a:srgbClr val="FFFFFF"/>
                </a:solidFill>
                <a:latin typeface="Arial Black" panose="020B0A04020102020204" pitchFamily="34" charset="0"/>
              </a:rPr>
              <a:t>is a clustering that is particularly well-suited for identifying clusters of varying shapes and sizes, and it can handle noise(outliers) effectively.</a:t>
            </a:r>
          </a:p>
          <a:p>
            <a:pPr marL="298450" indent="-285750">
              <a:lnSpc>
                <a:spcPct val="100000"/>
              </a:lnSpc>
              <a:spcBef>
                <a:spcPts val="105"/>
              </a:spcBef>
              <a:buFont typeface="Arial" panose="020B0604020202020204" pitchFamily="34" charset="0"/>
              <a:buChar char="•"/>
              <a:tabLst>
                <a:tab pos="2415540" algn="l"/>
              </a:tabLst>
            </a:pPr>
            <a:endParaRPr lang="en-IN" sz="2400" spc="-25" dirty="0">
              <a:solidFill>
                <a:srgbClr val="FFFFFF"/>
              </a:solidFill>
              <a:latin typeface="Times New Roman"/>
              <a:cs typeface="Times New Roman"/>
            </a:endParaRPr>
          </a:p>
          <a:p>
            <a:endParaRPr lang="en-IN" dirty="0"/>
          </a:p>
        </p:txBody>
      </p:sp>
    </p:spTree>
    <p:extLst>
      <p:ext uri="{BB962C8B-B14F-4D97-AF65-F5344CB8AC3E}">
        <p14:creationId xmlns:p14="http://schemas.microsoft.com/office/powerpoint/2010/main" val="701794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28D09-E2C5-3722-BF35-57C40028688B}"/>
              </a:ext>
            </a:extLst>
          </p:cNvPr>
          <p:cNvSpPr>
            <a:spLocks noGrp="1"/>
          </p:cNvSpPr>
          <p:nvPr>
            <p:ph type="title"/>
          </p:nvPr>
        </p:nvSpPr>
        <p:spPr>
          <a:xfrm>
            <a:off x="146621" y="255650"/>
            <a:ext cx="8850756" cy="361637"/>
          </a:xfrm>
        </p:spPr>
        <p:txBody>
          <a:bodyPr/>
          <a:lstStyle/>
          <a:p>
            <a:r>
              <a:rPr lang="en-IN" dirty="0"/>
              <a:t>DBSCAN</a:t>
            </a:r>
          </a:p>
        </p:txBody>
      </p:sp>
      <p:sp>
        <p:nvSpPr>
          <p:cNvPr id="3" name="Text Placeholder 2">
            <a:extLst>
              <a:ext uri="{FF2B5EF4-FFF2-40B4-BE49-F238E27FC236}">
                <a16:creationId xmlns:a16="http://schemas.microsoft.com/office/drawing/2014/main" id="{7EC220F0-69A6-A5CB-BB10-8E5704605F33}"/>
              </a:ext>
            </a:extLst>
          </p:cNvPr>
          <p:cNvSpPr>
            <a:spLocks noGrp="1"/>
          </p:cNvSpPr>
          <p:nvPr>
            <p:ph type="body" idx="1"/>
          </p:nvPr>
        </p:nvSpPr>
        <p:spPr>
          <a:xfrm>
            <a:off x="4011" y="3952761"/>
            <a:ext cx="8993366" cy="1631216"/>
          </a:xfrm>
        </p:spPr>
        <p:txBody>
          <a:bodyPr/>
          <a:lstStyle/>
          <a:p>
            <a:pPr marL="285750" indent="-285750">
              <a:buFont typeface="Arial" panose="020B0604020202020204" pitchFamily="34" charset="0"/>
              <a:buChar char="•"/>
            </a:pPr>
            <a:r>
              <a:rPr lang="en-IN" sz="1400" dirty="0">
                <a:latin typeface="Arial Black" panose="020B0A04020102020204" pitchFamily="34" charset="0"/>
              </a:rPr>
              <a:t>DBSCAN has two main parameters: ‘eps’ (maximum distance between two points to be considered </a:t>
            </a:r>
            <a:r>
              <a:rPr lang="en-IN" sz="1400" dirty="0" err="1">
                <a:latin typeface="Arial Black" panose="020B0A04020102020204" pitchFamily="34" charset="0"/>
              </a:rPr>
              <a:t>neighbors</a:t>
            </a:r>
            <a:r>
              <a:rPr lang="en-IN" sz="1400" dirty="0">
                <a:latin typeface="Arial Black" panose="020B0A04020102020204" pitchFamily="34" charset="0"/>
              </a:rPr>
              <a:t>) and ‘</a:t>
            </a:r>
            <a:r>
              <a:rPr lang="en-IN" sz="1400" dirty="0" err="1">
                <a:latin typeface="Arial Black" panose="020B0A04020102020204" pitchFamily="34" charset="0"/>
              </a:rPr>
              <a:t>min_samples</a:t>
            </a:r>
            <a:r>
              <a:rPr lang="en-IN" sz="1400" dirty="0">
                <a:latin typeface="Arial Black" panose="020B0A04020102020204" pitchFamily="34" charset="0"/>
              </a:rPr>
              <a:t>’ (minimum number of points to form a dense region).</a:t>
            </a:r>
          </a:p>
          <a:p>
            <a:pPr marL="285750" indent="-285750">
              <a:buFont typeface="Arial" panose="020B0604020202020204" pitchFamily="34" charset="0"/>
              <a:buChar char="•"/>
            </a:pPr>
            <a:r>
              <a:rPr lang="en-IN" sz="1400" dirty="0">
                <a:latin typeface="Arial Black" panose="020B0A04020102020204" pitchFamily="34" charset="0"/>
              </a:rPr>
              <a:t>Proper tuning of these parameters is crucial. A poor choice can lead to inappropriate clustering, affecting the Silhouette Score.</a:t>
            </a:r>
          </a:p>
          <a:p>
            <a:endParaRPr lang="en-IN" sz="1600" dirty="0"/>
          </a:p>
          <a:p>
            <a:endParaRPr lang="en-IN" dirty="0"/>
          </a:p>
        </p:txBody>
      </p:sp>
      <p:pic>
        <p:nvPicPr>
          <p:cNvPr id="5" name="Picture 4">
            <a:extLst>
              <a:ext uri="{FF2B5EF4-FFF2-40B4-BE49-F238E27FC236}">
                <a16:creationId xmlns:a16="http://schemas.microsoft.com/office/drawing/2014/main" id="{A0269DAD-88C2-3FEF-F028-48D88E38F1A9}"/>
              </a:ext>
            </a:extLst>
          </p:cNvPr>
          <p:cNvPicPr>
            <a:picLocks noChangeAspect="1"/>
          </p:cNvPicPr>
          <p:nvPr/>
        </p:nvPicPr>
        <p:blipFill rotWithShape="1">
          <a:blip r:embed="rId2">
            <a:extLst>
              <a:ext uri="{28A0092B-C50C-407E-A947-70E740481C1C}">
                <a14:useLocalDpi xmlns:a14="http://schemas.microsoft.com/office/drawing/2010/main" val="0"/>
              </a:ext>
            </a:extLst>
          </a:blip>
          <a:srcRect l="3206" t="26713" r="897" b="9583"/>
          <a:stretch/>
        </p:blipFill>
        <p:spPr>
          <a:xfrm>
            <a:off x="146621" y="579981"/>
            <a:ext cx="5263579" cy="3276600"/>
          </a:xfrm>
          <a:prstGeom prst="rect">
            <a:avLst/>
          </a:prstGeom>
        </p:spPr>
      </p:pic>
      <p:pic>
        <p:nvPicPr>
          <p:cNvPr id="9" name="Picture 8">
            <a:extLst>
              <a:ext uri="{FF2B5EF4-FFF2-40B4-BE49-F238E27FC236}">
                <a16:creationId xmlns:a16="http://schemas.microsoft.com/office/drawing/2014/main" id="{26039D31-CB12-B756-D27B-1AA4376DA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5878" y="422974"/>
            <a:ext cx="3401476" cy="2460953"/>
          </a:xfrm>
          <a:prstGeom prst="rect">
            <a:avLst/>
          </a:prstGeom>
        </p:spPr>
      </p:pic>
    </p:spTree>
    <p:extLst>
      <p:ext uri="{BB962C8B-B14F-4D97-AF65-F5344CB8AC3E}">
        <p14:creationId xmlns:p14="http://schemas.microsoft.com/office/powerpoint/2010/main" val="1400417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6BDF0-C132-B1CC-F4A4-717C174187D8}"/>
              </a:ext>
            </a:extLst>
          </p:cNvPr>
          <p:cNvSpPr>
            <a:spLocks noGrp="1"/>
          </p:cNvSpPr>
          <p:nvPr>
            <p:ph type="title"/>
          </p:nvPr>
        </p:nvSpPr>
        <p:spPr>
          <a:xfrm>
            <a:off x="146621" y="255650"/>
            <a:ext cx="8850756" cy="369332"/>
          </a:xfrm>
        </p:spPr>
        <p:txBody>
          <a:bodyPr/>
          <a:lstStyle/>
          <a:p>
            <a:r>
              <a:rPr lang="en-IN" dirty="0"/>
              <a:t>3. </a:t>
            </a:r>
            <a:r>
              <a:rPr lang="en-IN" sz="2400" dirty="0" err="1"/>
              <a:t>KMeans</a:t>
            </a:r>
            <a:endParaRPr lang="en-IN" dirty="0"/>
          </a:p>
        </p:txBody>
      </p:sp>
      <p:sp>
        <p:nvSpPr>
          <p:cNvPr id="3" name="Text Placeholder 2">
            <a:extLst>
              <a:ext uri="{FF2B5EF4-FFF2-40B4-BE49-F238E27FC236}">
                <a16:creationId xmlns:a16="http://schemas.microsoft.com/office/drawing/2014/main" id="{D4CA6527-ED5C-1BC3-7206-BEC7B7BCA934}"/>
              </a:ext>
            </a:extLst>
          </p:cNvPr>
          <p:cNvSpPr>
            <a:spLocks noGrp="1"/>
          </p:cNvSpPr>
          <p:nvPr>
            <p:ph type="body" idx="1"/>
          </p:nvPr>
        </p:nvSpPr>
        <p:spPr>
          <a:xfrm>
            <a:off x="109750" y="1369731"/>
            <a:ext cx="8109661" cy="1415772"/>
          </a:xfrm>
        </p:spPr>
        <p:txBody>
          <a:bodyPr/>
          <a:lstStyle/>
          <a:p>
            <a:r>
              <a:rPr lang="en-US" sz="1800" b="1" spc="-25" dirty="0" err="1">
                <a:solidFill>
                  <a:srgbClr val="FFC000"/>
                </a:solidFill>
                <a:latin typeface="Arial Black" panose="020B0A04020102020204" pitchFamily="34" charset="0"/>
              </a:rPr>
              <a:t>KMeans</a:t>
            </a:r>
            <a:r>
              <a:rPr lang="en-US" sz="1800" b="1" spc="-25" dirty="0">
                <a:solidFill>
                  <a:srgbClr val="FFC000"/>
                </a:solidFill>
                <a:latin typeface="Arial Black" panose="020B0A04020102020204" pitchFamily="34" charset="0"/>
              </a:rPr>
              <a:t>: </a:t>
            </a:r>
            <a:r>
              <a:rPr lang="en-US" sz="1800" spc="-25" dirty="0">
                <a:solidFill>
                  <a:srgbClr val="FFFFFF"/>
                </a:solidFill>
                <a:latin typeface="Arial Black" panose="020B0A04020102020204" pitchFamily="34" charset="0"/>
              </a:rPr>
              <a:t>It is an algorithm which is used for partitioning a dataset into k clusters. It ais to minimize the variance within each cluster, ensuring that the data points within a cluster are as similar as possible.</a:t>
            </a:r>
            <a:endParaRPr lang="en-US" sz="1800" dirty="0">
              <a:latin typeface="Arial Black" panose="020B0A04020102020204" pitchFamily="34" charset="0"/>
            </a:endParaRPr>
          </a:p>
          <a:p>
            <a:endParaRPr lang="en-IN" dirty="0"/>
          </a:p>
        </p:txBody>
      </p:sp>
    </p:spTree>
    <p:extLst>
      <p:ext uri="{BB962C8B-B14F-4D97-AF65-F5344CB8AC3E}">
        <p14:creationId xmlns:p14="http://schemas.microsoft.com/office/powerpoint/2010/main" val="3412596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995B-10E6-95F9-A466-0542F57AB95E}"/>
              </a:ext>
            </a:extLst>
          </p:cNvPr>
          <p:cNvSpPr>
            <a:spLocks noGrp="1"/>
          </p:cNvSpPr>
          <p:nvPr>
            <p:ph type="title"/>
          </p:nvPr>
        </p:nvSpPr>
        <p:spPr>
          <a:xfrm>
            <a:off x="146621" y="255650"/>
            <a:ext cx="8850756" cy="361637"/>
          </a:xfrm>
        </p:spPr>
        <p:txBody>
          <a:bodyPr/>
          <a:lstStyle/>
          <a:p>
            <a:r>
              <a:rPr lang="en-IN" dirty="0"/>
              <a:t>K-Means</a:t>
            </a:r>
          </a:p>
        </p:txBody>
      </p:sp>
      <p:sp>
        <p:nvSpPr>
          <p:cNvPr id="3" name="Text Placeholder 2">
            <a:extLst>
              <a:ext uri="{FF2B5EF4-FFF2-40B4-BE49-F238E27FC236}">
                <a16:creationId xmlns:a16="http://schemas.microsoft.com/office/drawing/2014/main" id="{32DE7496-E814-E80A-4A8F-7F8F727C98F8}"/>
              </a:ext>
            </a:extLst>
          </p:cNvPr>
          <p:cNvSpPr>
            <a:spLocks noGrp="1"/>
          </p:cNvSpPr>
          <p:nvPr>
            <p:ph type="body" idx="1"/>
          </p:nvPr>
        </p:nvSpPr>
        <p:spPr>
          <a:xfrm>
            <a:off x="-378180" y="1722992"/>
            <a:ext cx="4427322" cy="2321227"/>
          </a:xfrm>
        </p:spPr>
        <p:txBody>
          <a:bodyPr/>
          <a:lstStyle/>
          <a:p>
            <a:endParaRPr lang="en-IN" dirty="0"/>
          </a:p>
        </p:txBody>
      </p:sp>
      <p:pic>
        <p:nvPicPr>
          <p:cNvPr id="12290" name="Picture 2">
            <a:extLst>
              <a:ext uri="{FF2B5EF4-FFF2-40B4-BE49-F238E27FC236}">
                <a16:creationId xmlns:a16="http://schemas.microsoft.com/office/drawing/2014/main" id="{89BBFA5E-8A4D-73D2-3377-C05D1490E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 y="618081"/>
            <a:ext cx="3815777" cy="36337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A5305C8-2C9B-8105-DC1D-728B9C5B1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7650" y="54737"/>
            <a:ext cx="5105400" cy="5040375"/>
          </a:xfrm>
          <a:prstGeom prst="rect">
            <a:avLst/>
          </a:prstGeom>
        </p:spPr>
      </p:pic>
      <p:sp>
        <p:nvSpPr>
          <p:cNvPr id="4" name="TextBox 3">
            <a:extLst>
              <a:ext uri="{FF2B5EF4-FFF2-40B4-BE49-F238E27FC236}">
                <a16:creationId xmlns:a16="http://schemas.microsoft.com/office/drawing/2014/main" id="{B9014597-EA33-CF2D-61CC-D0D45AA22756}"/>
              </a:ext>
            </a:extLst>
          </p:cNvPr>
          <p:cNvSpPr txBox="1"/>
          <p:nvPr/>
        </p:nvSpPr>
        <p:spPr>
          <a:xfrm>
            <a:off x="76199" y="4479925"/>
            <a:ext cx="3815777" cy="600164"/>
          </a:xfrm>
          <a:prstGeom prst="rect">
            <a:avLst/>
          </a:prstGeom>
          <a:noFill/>
        </p:spPr>
        <p:txBody>
          <a:bodyPr wrap="square" rtlCol="0">
            <a:spAutoFit/>
          </a:bodyPr>
          <a:lstStyle/>
          <a:p>
            <a:r>
              <a:rPr lang="en-IN" sz="1100" dirty="0">
                <a:solidFill>
                  <a:schemeClr val="bg1"/>
                </a:solidFill>
                <a:latin typeface="Arial Black" panose="020B0A04020102020204" pitchFamily="34" charset="0"/>
              </a:rPr>
              <a:t>Here WCSS  distance drastically dropped at the point 5, therefore the best value of k here is 5.</a:t>
            </a:r>
          </a:p>
        </p:txBody>
      </p:sp>
    </p:spTree>
    <p:extLst>
      <p:ext uri="{BB962C8B-B14F-4D97-AF65-F5344CB8AC3E}">
        <p14:creationId xmlns:p14="http://schemas.microsoft.com/office/powerpoint/2010/main" val="1443155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29810-F90F-D922-F967-036B26AA8E2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9324C3D-2362-749D-24D5-4D942D02B054}"/>
              </a:ext>
            </a:extLst>
          </p:cNvPr>
          <p:cNvSpPr>
            <a:spLocks noGrp="1"/>
          </p:cNvSpPr>
          <p:nvPr>
            <p:ph type="body" idx="1"/>
          </p:nvPr>
        </p:nvSpPr>
        <p:spPr/>
        <p:txBody>
          <a:bodyPr/>
          <a:lstStyle/>
          <a:p>
            <a:endParaRPr lang="en-IN" dirty="0"/>
          </a:p>
        </p:txBody>
      </p:sp>
      <p:pic>
        <p:nvPicPr>
          <p:cNvPr id="7" name="Picture 6">
            <a:extLst>
              <a:ext uri="{FF2B5EF4-FFF2-40B4-BE49-F238E27FC236}">
                <a16:creationId xmlns:a16="http://schemas.microsoft.com/office/drawing/2014/main" id="{63A281DD-CB60-1E28-2616-5C380EB52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4"/>
            <a:ext cx="5943600" cy="5149850"/>
          </a:xfrm>
          <a:prstGeom prst="rect">
            <a:avLst/>
          </a:prstGeom>
        </p:spPr>
      </p:pic>
      <p:sp>
        <p:nvSpPr>
          <p:cNvPr id="8" name="TextBox 7">
            <a:extLst>
              <a:ext uri="{FF2B5EF4-FFF2-40B4-BE49-F238E27FC236}">
                <a16:creationId xmlns:a16="http://schemas.microsoft.com/office/drawing/2014/main" id="{A7227889-18A2-933A-3E11-84D06402FDDF}"/>
              </a:ext>
            </a:extLst>
          </p:cNvPr>
          <p:cNvSpPr txBox="1"/>
          <p:nvPr/>
        </p:nvSpPr>
        <p:spPr>
          <a:xfrm>
            <a:off x="4495800" y="1109163"/>
            <a:ext cx="1524000" cy="3816429"/>
          </a:xfrm>
          <a:prstGeom prst="rect">
            <a:avLst/>
          </a:prstGeom>
          <a:noFill/>
        </p:spPr>
        <p:txBody>
          <a:bodyPr wrap="square" rtlCol="0">
            <a:spAutoFit/>
          </a:bodyPr>
          <a:lstStyle/>
          <a:p>
            <a:r>
              <a:rPr lang="en-IN" sz="1200" b="1" dirty="0">
                <a:solidFill>
                  <a:srgbClr val="FFC000"/>
                </a:solidFill>
                <a:latin typeface="Arial Black" panose="020B0A04020102020204" pitchFamily="34" charset="0"/>
              </a:rPr>
              <a:t>Conclusion</a:t>
            </a:r>
          </a:p>
          <a:p>
            <a:pPr marL="285750" indent="-285750">
              <a:buFont typeface="Arial" panose="020B0604020202020204" pitchFamily="34" charset="0"/>
              <a:buChar char="•"/>
            </a:pPr>
            <a:r>
              <a:rPr lang="en-IN" sz="1100" dirty="0">
                <a:solidFill>
                  <a:schemeClr val="bg1"/>
                </a:solidFill>
                <a:latin typeface="Arial Black" panose="020B0A04020102020204" pitchFamily="34" charset="0"/>
              </a:rPr>
              <a:t>Cluster 0- </a:t>
            </a:r>
          </a:p>
          <a:p>
            <a:pPr marL="285750" indent="-285750">
              <a:buFont typeface="Arial" panose="020B0604020202020204" pitchFamily="34" charset="0"/>
              <a:buChar char="•"/>
            </a:pPr>
            <a:r>
              <a:rPr lang="en-IN" sz="1100" dirty="0">
                <a:solidFill>
                  <a:schemeClr val="bg1"/>
                </a:solidFill>
                <a:latin typeface="Arial Black" panose="020B0A04020102020204" pitchFamily="34" charset="0"/>
              </a:rPr>
              <a:t>high income low speed</a:t>
            </a:r>
          </a:p>
          <a:p>
            <a:pPr marL="285750" indent="-285750">
              <a:buFont typeface="Arial" panose="020B0604020202020204" pitchFamily="34" charset="0"/>
              <a:buChar char="•"/>
            </a:pPr>
            <a:endParaRPr lang="en-IN" sz="1100" dirty="0">
              <a:solidFill>
                <a:schemeClr val="bg1"/>
              </a:solidFill>
              <a:latin typeface="Arial Black" panose="020B0A04020102020204" pitchFamily="34" charset="0"/>
            </a:endParaRPr>
          </a:p>
          <a:p>
            <a:pPr marL="285750" indent="-285750">
              <a:buFont typeface="Arial" panose="020B0604020202020204" pitchFamily="34" charset="0"/>
              <a:buChar char="•"/>
            </a:pPr>
            <a:r>
              <a:rPr lang="en-IN" sz="1100" dirty="0">
                <a:solidFill>
                  <a:schemeClr val="bg1"/>
                </a:solidFill>
                <a:latin typeface="Arial Black" panose="020B0A04020102020204" pitchFamily="34" charset="0"/>
              </a:rPr>
              <a:t>Cluster 1 – highest spent and highest earning</a:t>
            </a:r>
          </a:p>
          <a:p>
            <a:endParaRPr lang="en-IN" sz="1100" dirty="0">
              <a:solidFill>
                <a:schemeClr val="bg1"/>
              </a:solidFill>
              <a:latin typeface="Arial Black" panose="020B0A04020102020204" pitchFamily="34" charset="0"/>
            </a:endParaRPr>
          </a:p>
          <a:p>
            <a:pPr marL="285750" indent="-285750">
              <a:buFont typeface="Arial" panose="020B0604020202020204" pitchFamily="34" charset="0"/>
              <a:buChar char="•"/>
            </a:pPr>
            <a:r>
              <a:rPr lang="en-IN" sz="1100" dirty="0">
                <a:solidFill>
                  <a:schemeClr val="bg1"/>
                </a:solidFill>
                <a:latin typeface="Arial Black" panose="020B0A04020102020204" pitchFamily="34" charset="0"/>
              </a:rPr>
              <a:t>Cluster 2-</a:t>
            </a:r>
          </a:p>
          <a:p>
            <a:pPr marL="285750" indent="-285750">
              <a:buFont typeface="Arial" panose="020B0604020202020204" pitchFamily="34" charset="0"/>
              <a:buChar char="•"/>
            </a:pPr>
            <a:r>
              <a:rPr lang="en-IN" sz="1100" dirty="0">
                <a:solidFill>
                  <a:schemeClr val="bg1"/>
                </a:solidFill>
                <a:latin typeface="Arial Black" panose="020B0A04020102020204" pitchFamily="34" charset="0"/>
              </a:rPr>
              <a:t>low income low spend</a:t>
            </a:r>
          </a:p>
          <a:p>
            <a:pPr marL="285750" indent="-285750">
              <a:buFont typeface="Arial" panose="020B0604020202020204" pitchFamily="34" charset="0"/>
              <a:buChar char="•"/>
            </a:pPr>
            <a:endParaRPr lang="en-IN" sz="1100" dirty="0">
              <a:solidFill>
                <a:schemeClr val="bg1"/>
              </a:solidFill>
              <a:latin typeface="Arial Black" panose="020B0A04020102020204" pitchFamily="34" charset="0"/>
            </a:endParaRPr>
          </a:p>
          <a:p>
            <a:pPr marL="285750" indent="-285750">
              <a:buFont typeface="Arial" panose="020B0604020202020204" pitchFamily="34" charset="0"/>
              <a:buChar char="•"/>
            </a:pPr>
            <a:r>
              <a:rPr lang="en-IN" sz="1100" dirty="0">
                <a:solidFill>
                  <a:schemeClr val="bg1"/>
                </a:solidFill>
                <a:latin typeface="Arial Black" panose="020B0A04020102020204" pitchFamily="34" charset="0"/>
              </a:rPr>
              <a:t>Cluster 3 – high income high spending</a:t>
            </a:r>
          </a:p>
          <a:p>
            <a:endParaRPr lang="en-IN" sz="1100" dirty="0">
              <a:solidFill>
                <a:schemeClr val="bg1"/>
              </a:solidFill>
              <a:latin typeface="Arial Black" panose="020B0A04020102020204" pitchFamily="34" charset="0"/>
            </a:endParaRPr>
          </a:p>
          <a:p>
            <a:pPr marL="285750" indent="-285750">
              <a:buFont typeface="Arial" panose="020B0604020202020204" pitchFamily="34" charset="0"/>
              <a:buChar char="•"/>
            </a:pPr>
            <a:r>
              <a:rPr lang="en-IN" sz="1100" dirty="0">
                <a:solidFill>
                  <a:schemeClr val="bg1"/>
                </a:solidFill>
                <a:latin typeface="Arial Black" panose="020B0A04020102020204" pitchFamily="34" charset="0"/>
              </a:rPr>
              <a:t>Cluster 4 –lowest spent low income</a:t>
            </a:r>
          </a:p>
        </p:txBody>
      </p:sp>
    </p:spTree>
    <p:extLst>
      <p:ext uri="{BB962C8B-B14F-4D97-AF65-F5344CB8AC3E}">
        <p14:creationId xmlns:p14="http://schemas.microsoft.com/office/powerpoint/2010/main" val="101247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BC85D-5686-F399-AC8E-9F847F8A6648}"/>
              </a:ext>
            </a:extLst>
          </p:cNvPr>
          <p:cNvSpPr>
            <a:spLocks noGrp="1"/>
          </p:cNvSpPr>
          <p:nvPr>
            <p:ph type="title"/>
          </p:nvPr>
        </p:nvSpPr>
        <p:spPr>
          <a:xfrm>
            <a:off x="166286" y="673964"/>
            <a:ext cx="8850756" cy="369332"/>
          </a:xfrm>
        </p:spPr>
        <p:txBody>
          <a:bodyPr/>
          <a:lstStyle/>
          <a:p>
            <a:r>
              <a:rPr lang="en-IN" sz="2400" dirty="0">
                <a:latin typeface="Arial Black" panose="020B0A04020102020204" pitchFamily="34" charset="0"/>
              </a:rPr>
              <a:t>There are 3 Types of Models</a:t>
            </a:r>
          </a:p>
        </p:txBody>
      </p:sp>
      <p:sp>
        <p:nvSpPr>
          <p:cNvPr id="3" name="Text Placeholder 2">
            <a:extLst>
              <a:ext uri="{FF2B5EF4-FFF2-40B4-BE49-F238E27FC236}">
                <a16:creationId xmlns:a16="http://schemas.microsoft.com/office/drawing/2014/main" id="{B0355629-2EBB-3ED1-9619-1CFEBE1A043D}"/>
              </a:ext>
            </a:extLst>
          </p:cNvPr>
          <p:cNvSpPr>
            <a:spLocks noGrp="1"/>
          </p:cNvSpPr>
          <p:nvPr>
            <p:ph type="body" idx="1"/>
          </p:nvPr>
        </p:nvSpPr>
        <p:spPr>
          <a:xfrm>
            <a:off x="136789" y="1736725"/>
            <a:ext cx="8480209" cy="2769989"/>
          </a:xfrm>
        </p:spPr>
        <p:txBody>
          <a:bodyPr/>
          <a:lstStyle/>
          <a:p>
            <a:pPr marL="457200" indent="-457200">
              <a:buAutoNum type="arabicPeriod"/>
            </a:pPr>
            <a:r>
              <a:rPr lang="en-IN" sz="1800" dirty="0">
                <a:solidFill>
                  <a:srgbClr val="FFC000"/>
                </a:solidFill>
                <a:latin typeface="Arial Black" panose="020B0A04020102020204" pitchFamily="34" charset="0"/>
              </a:rPr>
              <a:t>Overfitted: </a:t>
            </a:r>
            <a:r>
              <a:rPr lang="en-IN" sz="1800" dirty="0">
                <a:latin typeface="Arial Black" panose="020B0A04020102020204" pitchFamily="34" charset="0"/>
              </a:rPr>
              <a:t>If training accuracy is very high and testing accuracy is very low (more than 3 % of difference) it is overfitted model.</a:t>
            </a:r>
          </a:p>
          <a:p>
            <a:pPr marL="457200" indent="-457200">
              <a:buAutoNum type="arabicPeriod"/>
            </a:pPr>
            <a:endParaRPr lang="en-IN" sz="1800" dirty="0">
              <a:latin typeface="Arial Black" panose="020B0A04020102020204" pitchFamily="34" charset="0"/>
            </a:endParaRPr>
          </a:p>
          <a:p>
            <a:pPr marL="457200" indent="-457200">
              <a:buAutoNum type="arabicPeriod"/>
            </a:pPr>
            <a:r>
              <a:rPr lang="en-IN" sz="1800" dirty="0">
                <a:solidFill>
                  <a:srgbClr val="FFC000"/>
                </a:solidFill>
                <a:latin typeface="Arial Black" panose="020B0A04020102020204" pitchFamily="34" charset="0"/>
              </a:rPr>
              <a:t>Underfitted : </a:t>
            </a:r>
            <a:r>
              <a:rPr lang="en-IN" sz="1800" dirty="0">
                <a:latin typeface="Arial Black" panose="020B0A04020102020204" pitchFamily="34" charset="0"/>
              </a:rPr>
              <a:t>If the model is not able to perform good in training as well as in testing it is an underfitted model.</a:t>
            </a:r>
          </a:p>
          <a:p>
            <a:pPr marL="457200" indent="-457200">
              <a:buAutoNum type="arabicPeriod"/>
            </a:pPr>
            <a:endParaRPr lang="en-IN" sz="1800" dirty="0">
              <a:solidFill>
                <a:srgbClr val="FFC000"/>
              </a:solidFill>
              <a:latin typeface="Arial Black" panose="020B0A04020102020204" pitchFamily="34" charset="0"/>
            </a:endParaRPr>
          </a:p>
          <a:p>
            <a:pPr marL="457200" indent="-457200">
              <a:buAutoNum type="arabicPeriod"/>
            </a:pPr>
            <a:r>
              <a:rPr lang="en-IN" sz="1800" dirty="0">
                <a:solidFill>
                  <a:srgbClr val="FFC000"/>
                </a:solidFill>
                <a:latin typeface="Arial Black" panose="020B0A04020102020204" pitchFamily="34" charset="0"/>
              </a:rPr>
              <a:t>Generalized: </a:t>
            </a:r>
            <a:r>
              <a:rPr lang="en-IN" sz="1800" dirty="0">
                <a:latin typeface="Arial Black" panose="020B0A04020102020204" pitchFamily="34" charset="0"/>
              </a:rPr>
              <a:t>Both training accuracy and testing accuracy is high (less than 3%  difference between training and testing accuracy</a:t>
            </a:r>
          </a:p>
        </p:txBody>
      </p:sp>
    </p:spTree>
    <p:extLst>
      <p:ext uri="{BB962C8B-B14F-4D97-AF65-F5344CB8AC3E}">
        <p14:creationId xmlns:p14="http://schemas.microsoft.com/office/powerpoint/2010/main" val="1997104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E3C2-72E4-F911-07B1-B4F502877E87}"/>
              </a:ext>
            </a:extLst>
          </p:cNvPr>
          <p:cNvSpPr>
            <a:spLocks noGrp="1"/>
          </p:cNvSpPr>
          <p:nvPr>
            <p:ph type="title"/>
          </p:nvPr>
        </p:nvSpPr>
        <p:spPr>
          <a:xfrm>
            <a:off x="146621" y="255650"/>
            <a:ext cx="8850756" cy="369332"/>
          </a:xfrm>
        </p:spPr>
        <p:txBody>
          <a:bodyPr/>
          <a:lstStyle/>
          <a:p>
            <a:r>
              <a:rPr lang="en-IN" sz="2400" dirty="0"/>
              <a:t>With Supervised Machine Learning Algorithm</a:t>
            </a:r>
          </a:p>
        </p:txBody>
      </p:sp>
      <p:sp>
        <p:nvSpPr>
          <p:cNvPr id="3" name="Text Placeholder 2">
            <a:extLst>
              <a:ext uri="{FF2B5EF4-FFF2-40B4-BE49-F238E27FC236}">
                <a16:creationId xmlns:a16="http://schemas.microsoft.com/office/drawing/2014/main" id="{BEEE1BF4-EC5A-AF6D-5EAA-0F92988410A3}"/>
              </a:ext>
            </a:extLst>
          </p:cNvPr>
          <p:cNvSpPr>
            <a:spLocks noGrp="1"/>
          </p:cNvSpPr>
          <p:nvPr>
            <p:ph type="body" idx="1"/>
          </p:nvPr>
        </p:nvSpPr>
        <p:spPr>
          <a:xfrm>
            <a:off x="517169" y="1265249"/>
            <a:ext cx="8109661" cy="1846659"/>
          </a:xfrm>
        </p:spPr>
        <p:txBody>
          <a:bodyPr/>
          <a:lstStyle/>
          <a:p>
            <a:r>
              <a:rPr lang="en-IN" dirty="0">
                <a:latin typeface="Arial Black" panose="020B0A04020102020204" pitchFamily="34" charset="0"/>
              </a:rPr>
              <a:t>Algorithms used are:</a:t>
            </a:r>
          </a:p>
          <a:p>
            <a:pPr marL="457200" indent="-457200">
              <a:buAutoNum type="arabicPeriod"/>
            </a:pPr>
            <a:r>
              <a:rPr lang="en-IN" dirty="0">
                <a:latin typeface="Arial Black" panose="020B0A04020102020204" pitchFamily="34" charset="0"/>
              </a:rPr>
              <a:t>Decision Tree</a:t>
            </a:r>
          </a:p>
          <a:p>
            <a:pPr marL="457200" indent="-457200">
              <a:buAutoNum type="arabicPeriod"/>
            </a:pPr>
            <a:r>
              <a:rPr lang="en-IN" dirty="0">
                <a:latin typeface="Arial Black" panose="020B0A04020102020204" pitchFamily="34" charset="0"/>
              </a:rPr>
              <a:t>Logistic Regression</a:t>
            </a:r>
          </a:p>
          <a:p>
            <a:pPr marL="457200" indent="-457200">
              <a:buAutoNum type="arabicPeriod"/>
            </a:pPr>
            <a:r>
              <a:rPr lang="en-IN" dirty="0" err="1">
                <a:latin typeface="Arial Black" panose="020B0A04020102020204" pitchFamily="34" charset="0"/>
              </a:rPr>
              <a:t>KNeighbour</a:t>
            </a:r>
            <a:r>
              <a:rPr lang="en-IN" dirty="0">
                <a:latin typeface="Arial Black" panose="020B0A04020102020204" pitchFamily="34" charset="0"/>
              </a:rPr>
              <a:t> Classifier</a:t>
            </a:r>
          </a:p>
          <a:p>
            <a:pPr marL="457200" indent="-457200">
              <a:buAutoNum type="arabicPeriod"/>
            </a:pPr>
            <a:r>
              <a:rPr lang="en-IN" dirty="0">
                <a:latin typeface="Arial Black" panose="020B0A04020102020204" pitchFamily="34" charset="0"/>
              </a:rPr>
              <a:t>Random Forest</a:t>
            </a:r>
          </a:p>
          <a:p>
            <a:pPr marL="457200" indent="-457200">
              <a:buAutoNum type="arabicPeriod"/>
            </a:pPr>
            <a:r>
              <a:rPr lang="en-IN" dirty="0">
                <a:latin typeface="Arial Black" panose="020B0A04020102020204" pitchFamily="34" charset="0"/>
              </a:rPr>
              <a:t>SVM</a:t>
            </a:r>
          </a:p>
        </p:txBody>
      </p:sp>
    </p:spTree>
    <p:extLst>
      <p:ext uri="{BB962C8B-B14F-4D97-AF65-F5344CB8AC3E}">
        <p14:creationId xmlns:p14="http://schemas.microsoft.com/office/powerpoint/2010/main" val="23370452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1312D-A065-CE79-1DA3-0524A2ADC670}"/>
              </a:ext>
            </a:extLst>
          </p:cNvPr>
          <p:cNvSpPr>
            <a:spLocks noGrp="1"/>
          </p:cNvSpPr>
          <p:nvPr>
            <p:ph type="title"/>
          </p:nvPr>
        </p:nvSpPr>
        <p:spPr>
          <a:xfrm>
            <a:off x="146621" y="255650"/>
            <a:ext cx="8850756" cy="369332"/>
          </a:xfrm>
        </p:spPr>
        <p:txBody>
          <a:bodyPr/>
          <a:lstStyle/>
          <a:p>
            <a:r>
              <a:rPr lang="en-IN" dirty="0"/>
              <a:t>1. </a:t>
            </a:r>
            <a:r>
              <a:rPr lang="en-IN" sz="2400" dirty="0"/>
              <a:t>DECISION TREE</a:t>
            </a:r>
            <a:endParaRPr lang="en-IN" dirty="0"/>
          </a:p>
        </p:txBody>
      </p:sp>
      <p:sp>
        <p:nvSpPr>
          <p:cNvPr id="3" name="Text Placeholder 2">
            <a:extLst>
              <a:ext uri="{FF2B5EF4-FFF2-40B4-BE49-F238E27FC236}">
                <a16:creationId xmlns:a16="http://schemas.microsoft.com/office/drawing/2014/main" id="{D5224881-2DB0-5AE0-94FB-EF91AB0455EC}"/>
              </a:ext>
            </a:extLst>
          </p:cNvPr>
          <p:cNvSpPr>
            <a:spLocks noGrp="1"/>
          </p:cNvSpPr>
          <p:nvPr>
            <p:ph type="body" idx="1"/>
          </p:nvPr>
        </p:nvSpPr>
        <p:spPr>
          <a:xfrm>
            <a:off x="-228600" y="759043"/>
            <a:ext cx="8626830" cy="1815882"/>
          </a:xfrm>
        </p:spPr>
        <p:txBody>
          <a:bodyPr/>
          <a:lstStyle/>
          <a:p>
            <a:pPr marL="342900" indent="-342900">
              <a:buFont typeface="Arial" panose="020B0604020202020204" pitchFamily="34" charset="0"/>
              <a:buChar char="•"/>
            </a:pPr>
            <a:r>
              <a:rPr lang="en-IN" sz="1400" dirty="0">
                <a:latin typeface="Arial Black" panose="020B0A04020102020204" pitchFamily="34" charset="0"/>
              </a:rPr>
              <a:t>It is a graphical representation used in decision making and machine learning.</a:t>
            </a:r>
          </a:p>
          <a:p>
            <a:pPr marL="342900" indent="-342900">
              <a:buFont typeface="Arial" panose="020B0604020202020204" pitchFamily="34" charset="0"/>
              <a:buChar char="•"/>
            </a:pPr>
            <a:r>
              <a:rPr lang="en-IN" sz="1400" dirty="0">
                <a:latin typeface="Arial Black" panose="020B0A04020102020204" pitchFamily="34" charset="0"/>
              </a:rPr>
              <a:t> </a:t>
            </a:r>
          </a:p>
          <a:p>
            <a:pPr marL="342900" indent="-342900">
              <a:buFont typeface="Arial" panose="020B0604020202020204" pitchFamily="34" charset="0"/>
              <a:buChar char="•"/>
            </a:pPr>
            <a:r>
              <a:rPr lang="en-IN" sz="1400" dirty="0">
                <a:latin typeface="Arial Black" panose="020B0A04020102020204" pitchFamily="34" charset="0"/>
              </a:rPr>
              <a:t>It Splits data into branches to help make decisions based on certain conditions. </a:t>
            </a:r>
          </a:p>
          <a:p>
            <a:pPr marL="342900" indent="-342900">
              <a:buFont typeface="Arial" panose="020B0604020202020204" pitchFamily="34" charset="0"/>
              <a:buChar char="•"/>
            </a:pPr>
            <a:endParaRPr lang="en-IN" sz="1400" dirty="0">
              <a:latin typeface="Arial Black" panose="020B0A04020102020204" pitchFamily="34" charset="0"/>
            </a:endParaRPr>
          </a:p>
          <a:p>
            <a:pPr marL="342900" indent="-342900">
              <a:buFont typeface="Arial" panose="020B0604020202020204" pitchFamily="34" charset="0"/>
              <a:buChar char="•"/>
            </a:pPr>
            <a:r>
              <a:rPr lang="en-IN" sz="1400" dirty="0">
                <a:latin typeface="Arial Black" panose="020B0A04020102020204" pitchFamily="34" charset="0"/>
              </a:rPr>
              <a:t>Each node represents a decision point or a test to an attribute, each branch represents the outcome of the test, and each leaf node represents a final decision or classification.</a:t>
            </a:r>
          </a:p>
          <a:p>
            <a:endParaRPr lang="en-IN" dirty="0"/>
          </a:p>
        </p:txBody>
      </p:sp>
      <p:pic>
        <p:nvPicPr>
          <p:cNvPr id="5" name="Picture 4">
            <a:extLst>
              <a:ext uri="{FF2B5EF4-FFF2-40B4-BE49-F238E27FC236}">
                <a16:creationId xmlns:a16="http://schemas.microsoft.com/office/drawing/2014/main" id="{439C198A-81A2-3488-82EE-80F92D8B6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56" y="2498725"/>
            <a:ext cx="8850756" cy="2508675"/>
          </a:xfrm>
          <a:prstGeom prst="rect">
            <a:avLst/>
          </a:prstGeom>
        </p:spPr>
      </p:pic>
    </p:spTree>
    <p:extLst>
      <p:ext uri="{BB962C8B-B14F-4D97-AF65-F5344CB8AC3E}">
        <p14:creationId xmlns:p14="http://schemas.microsoft.com/office/powerpoint/2010/main" val="2466027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2E316-0866-2760-A9F7-1CB66C8EE1D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177F840-BB8D-9671-425A-992A8C2FAB74}"/>
              </a:ext>
            </a:extLst>
          </p:cNvPr>
          <p:cNvSpPr>
            <a:spLocks noGrp="1"/>
          </p:cNvSpPr>
          <p:nvPr>
            <p:ph type="body" idx="1"/>
          </p:nvPr>
        </p:nvSpPr>
        <p:spPr>
          <a:xfrm>
            <a:off x="-860210" y="936636"/>
            <a:ext cx="7306383" cy="3084829"/>
          </a:xfrm>
        </p:spPr>
        <p:txBody>
          <a:bodyPr/>
          <a:lstStyle/>
          <a:p>
            <a:endParaRPr lang="en-IN" dirty="0"/>
          </a:p>
        </p:txBody>
      </p:sp>
      <p:pic>
        <p:nvPicPr>
          <p:cNvPr id="2050" name="Picture 2">
            <a:extLst>
              <a:ext uri="{FF2B5EF4-FFF2-40B4-BE49-F238E27FC236}">
                <a16:creationId xmlns:a16="http://schemas.microsoft.com/office/drawing/2014/main" id="{A249280F-12DD-3C28-5474-AD5378E6CA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21" y="136525"/>
            <a:ext cx="5492179" cy="4800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485DF98-0452-3344-8522-956A9B08AD84}"/>
              </a:ext>
            </a:extLst>
          </p:cNvPr>
          <p:cNvSpPr txBox="1"/>
          <p:nvPr/>
        </p:nvSpPr>
        <p:spPr>
          <a:xfrm>
            <a:off x="5881632" y="1660525"/>
            <a:ext cx="2872913" cy="2893100"/>
          </a:xfrm>
          <a:prstGeom prst="rect">
            <a:avLst/>
          </a:prstGeom>
          <a:noFill/>
        </p:spPr>
        <p:txBody>
          <a:bodyPr wrap="square" rtlCol="0">
            <a:spAutoFit/>
          </a:bodyPr>
          <a:lstStyle/>
          <a:p>
            <a:pPr marL="285750" indent="-285750">
              <a:buFont typeface="Arial" panose="020B0604020202020204" pitchFamily="34" charset="0"/>
              <a:buChar char="•"/>
            </a:pPr>
            <a:r>
              <a:rPr lang="en-IN" sz="1400" dirty="0" err="1">
                <a:solidFill>
                  <a:schemeClr val="bg1"/>
                </a:solidFill>
                <a:latin typeface="Arial Black" panose="020B0A04020102020204" pitchFamily="34" charset="0"/>
              </a:rPr>
              <a:t>Customer_spent</a:t>
            </a:r>
            <a:r>
              <a:rPr lang="en-IN" sz="1400" dirty="0">
                <a:solidFill>
                  <a:schemeClr val="bg1"/>
                </a:solidFill>
                <a:latin typeface="Arial Black" panose="020B0A04020102020204" pitchFamily="34" charset="0"/>
              </a:rPr>
              <a:t> is our root node , </a:t>
            </a:r>
            <a:r>
              <a:rPr lang="en-IN" sz="1400" dirty="0" err="1">
                <a:solidFill>
                  <a:schemeClr val="bg1"/>
                </a:solidFill>
                <a:latin typeface="Arial Black" panose="020B0A04020102020204" pitchFamily="34" charset="0"/>
              </a:rPr>
              <a:t>te</a:t>
            </a:r>
            <a:r>
              <a:rPr lang="en-IN" sz="1400" dirty="0">
                <a:solidFill>
                  <a:schemeClr val="bg1"/>
                </a:solidFill>
                <a:latin typeface="Arial Black" panose="020B0A04020102020204" pitchFamily="34" charset="0"/>
              </a:rPr>
              <a:t> highest information gain value which is most important for model building.</a:t>
            </a:r>
          </a:p>
          <a:p>
            <a:pPr marL="285750" indent="-285750">
              <a:buFont typeface="Arial" panose="020B0604020202020204" pitchFamily="34" charset="0"/>
              <a:buChar char="•"/>
            </a:pPr>
            <a:endParaRPr lang="en-IN" sz="1400" dirty="0">
              <a:solidFill>
                <a:schemeClr val="bg1"/>
              </a:solidFill>
              <a:latin typeface="Arial Black" panose="020B0A04020102020204" pitchFamily="34" charset="0"/>
            </a:endParaRPr>
          </a:p>
          <a:p>
            <a:endParaRPr lang="en-IN" sz="1400" dirty="0">
              <a:solidFill>
                <a:schemeClr val="bg1"/>
              </a:solidFill>
              <a:latin typeface="Arial Black" panose="020B0A04020102020204" pitchFamily="34" charset="0"/>
            </a:endParaRPr>
          </a:p>
          <a:p>
            <a:pPr marL="285750" indent="-285750">
              <a:buFont typeface="Arial" panose="020B0604020202020204" pitchFamily="34" charset="0"/>
              <a:buChar char="•"/>
            </a:pPr>
            <a:r>
              <a:rPr lang="en-IN" sz="1400" dirty="0">
                <a:solidFill>
                  <a:schemeClr val="bg1"/>
                </a:solidFill>
                <a:latin typeface="Arial Black" panose="020B0A04020102020204" pitchFamily="34" charset="0"/>
              </a:rPr>
              <a:t>We are getting overfitted result as there is large difference between </a:t>
            </a:r>
            <a:r>
              <a:rPr lang="en-IN" sz="1400" dirty="0" err="1">
                <a:solidFill>
                  <a:schemeClr val="bg1"/>
                </a:solidFill>
                <a:latin typeface="Arial Black" panose="020B0A04020102020204" pitchFamily="34" charset="0"/>
              </a:rPr>
              <a:t>traing</a:t>
            </a:r>
            <a:r>
              <a:rPr lang="en-IN" sz="1400" dirty="0">
                <a:solidFill>
                  <a:schemeClr val="bg1"/>
                </a:solidFill>
                <a:latin typeface="Arial Black" panose="020B0A04020102020204" pitchFamily="34" charset="0"/>
              </a:rPr>
              <a:t> accuracy and testing accuracy.</a:t>
            </a:r>
          </a:p>
        </p:txBody>
      </p:sp>
    </p:spTree>
    <p:extLst>
      <p:ext uri="{BB962C8B-B14F-4D97-AF65-F5344CB8AC3E}">
        <p14:creationId xmlns:p14="http://schemas.microsoft.com/office/powerpoint/2010/main" val="2273798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669925"/>
            <a:ext cx="4620438" cy="509114"/>
          </a:xfrm>
          <a:prstGeom prst="rect">
            <a:avLst/>
          </a:prstGeom>
        </p:spPr>
        <p:txBody>
          <a:bodyPr vert="horz" wrap="square" lIns="0" tIns="16510" rIns="0" bIns="0" rtlCol="0">
            <a:spAutoFit/>
          </a:bodyPr>
          <a:lstStyle/>
          <a:p>
            <a:pPr marL="12700">
              <a:lnSpc>
                <a:spcPct val="100000"/>
              </a:lnSpc>
              <a:spcBef>
                <a:spcPts val="130"/>
              </a:spcBef>
            </a:pPr>
            <a:r>
              <a:rPr lang="en-IN" sz="3200" spc="15" dirty="0"/>
              <a:t>TARGET</a:t>
            </a:r>
            <a:endParaRPr lang="en-IN" sz="3200" spc="20" dirty="0"/>
          </a:p>
        </p:txBody>
      </p:sp>
      <p:sp>
        <p:nvSpPr>
          <p:cNvPr id="3" name="object 3"/>
          <p:cNvSpPr txBox="1"/>
          <p:nvPr/>
        </p:nvSpPr>
        <p:spPr>
          <a:xfrm>
            <a:off x="762000" y="1965325"/>
            <a:ext cx="8244840" cy="290464"/>
          </a:xfrm>
          <a:prstGeom prst="rect">
            <a:avLst/>
          </a:prstGeom>
        </p:spPr>
        <p:txBody>
          <a:bodyPr vert="horz" wrap="square" lIns="0" tIns="13335" rIns="0" bIns="0" rtlCol="0">
            <a:spAutoFit/>
          </a:bodyPr>
          <a:lstStyle/>
          <a:p>
            <a:pPr marL="12065">
              <a:spcBef>
                <a:spcPts val="105"/>
              </a:spcBef>
              <a:buClr>
                <a:srgbClr val="FFFFFF"/>
              </a:buClr>
              <a:buSzPct val="66666"/>
              <a:tabLst>
                <a:tab pos="314325" algn="l"/>
                <a:tab pos="314960" algn="l"/>
              </a:tabLst>
            </a:pPr>
            <a:r>
              <a:rPr lang="en-US" sz="1600" spc="-20" dirty="0">
                <a:solidFill>
                  <a:srgbClr val="FFFFFF"/>
                </a:solidFill>
                <a:latin typeface="Arial Black" panose="020B0A04020102020204" pitchFamily="34" charset="0"/>
                <a:cs typeface="Times New Roman"/>
              </a:rPr>
              <a:t>Need to perform clustering to summarize customer segments</a:t>
            </a:r>
            <a:r>
              <a:rPr lang="en-US" spc="-20" dirty="0">
                <a:solidFill>
                  <a:srgbClr val="FFFFFF"/>
                </a:solidFill>
                <a:latin typeface="Times New Roman"/>
                <a:cs typeface="Times New Roman"/>
              </a:rPr>
              <a:t>.</a:t>
            </a:r>
            <a:endParaRPr sz="1800" dirty="0">
              <a:latin typeface="Times New Roman"/>
              <a:cs typeface="Times New Roman"/>
            </a:endParaRPr>
          </a:p>
        </p:txBody>
      </p:sp>
    </p:spTree>
    <p:extLst>
      <p:ext uri="{BB962C8B-B14F-4D97-AF65-F5344CB8AC3E}">
        <p14:creationId xmlns:p14="http://schemas.microsoft.com/office/powerpoint/2010/main" val="9080645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6332B-6F6F-A46F-F3F9-3E4D331A5F33}"/>
              </a:ext>
            </a:extLst>
          </p:cNvPr>
          <p:cNvSpPr>
            <a:spLocks noGrp="1"/>
          </p:cNvSpPr>
          <p:nvPr>
            <p:ph type="title"/>
          </p:nvPr>
        </p:nvSpPr>
        <p:spPr>
          <a:xfrm>
            <a:off x="146621" y="255650"/>
            <a:ext cx="8850756" cy="369332"/>
          </a:xfrm>
        </p:spPr>
        <p:txBody>
          <a:bodyPr/>
          <a:lstStyle/>
          <a:p>
            <a:r>
              <a:rPr lang="en-IN" sz="2400" dirty="0"/>
              <a:t>2.LOGISTIC REGRESSION</a:t>
            </a:r>
          </a:p>
        </p:txBody>
      </p:sp>
      <p:sp>
        <p:nvSpPr>
          <p:cNvPr id="3" name="Text Placeholder 2">
            <a:extLst>
              <a:ext uri="{FF2B5EF4-FFF2-40B4-BE49-F238E27FC236}">
                <a16:creationId xmlns:a16="http://schemas.microsoft.com/office/drawing/2014/main" id="{2662F16B-9C7D-DFDC-5520-D75DE657F623}"/>
              </a:ext>
            </a:extLst>
          </p:cNvPr>
          <p:cNvSpPr>
            <a:spLocks noGrp="1"/>
          </p:cNvSpPr>
          <p:nvPr>
            <p:ph type="body" idx="1"/>
          </p:nvPr>
        </p:nvSpPr>
        <p:spPr>
          <a:xfrm>
            <a:off x="0" y="909899"/>
            <a:ext cx="8850756" cy="1169551"/>
          </a:xfrm>
        </p:spPr>
        <p:txBody>
          <a:bodyPr/>
          <a:lstStyle/>
          <a:p>
            <a:pPr marL="342900" indent="-342900">
              <a:buFont typeface="Arial" panose="020B0604020202020204" pitchFamily="34" charset="0"/>
              <a:buChar char="•"/>
            </a:pPr>
            <a:r>
              <a:rPr lang="en-IN" sz="1400" dirty="0">
                <a:latin typeface="Arial Black" panose="020B0A04020102020204" pitchFamily="34" charset="0"/>
              </a:rPr>
              <a:t>It is statistical method used for binary classification problems, where the outcome variable is categorical with two possible outcomes(e.g., yes/no, true/false).</a:t>
            </a:r>
          </a:p>
          <a:p>
            <a:endParaRPr lang="en-IN" sz="1400" dirty="0">
              <a:latin typeface="Arial Black" panose="020B0A04020102020204" pitchFamily="34" charset="0"/>
            </a:endParaRPr>
          </a:p>
          <a:p>
            <a:pPr marL="342900" indent="-342900">
              <a:buFont typeface="Arial" panose="020B0604020202020204" pitchFamily="34" charset="0"/>
              <a:buChar char="•"/>
            </a:pPr>
            <a:r>
              <a:rPr lang="en-IN" sz="1400" dirty="0">
                <a:latin typeface="Arial Black" panose="020B0A04020102020204" pitchFamily="34" charset="0"/>
              </a:rPr>
              <a:t>It models the probability of certain class or event.</a:t>
            </a:r>
          </a:p>
          <a:p>
            <a:endParaRPr lang="en-IN" dirty="0"/>
          </a:p>
        </p:txBody>
      </p:sp>
      <p:pic>
        <p:nvPicPr>
          <p:cNvPr id="5" name="Picture 4">
            <a:extLst>
              <a:ext uri="{FF2B5EF4-FFF2-40B4-BE49-F238E27FC236}">
                <a16:creationId xmlns:a16="http://schemas.microsoft.com/office/drawing/2014/main" id="{DC7BE890-7188-4762-9CB9-16F0C34293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79450"/>
            <a:ext cx="9144000" cy="2968299"/>
          </a:xfrm>
          <a:prstGeom prst="rect">
            <a:avLst/>
          </a:prstGeom>
        </p:spPr>
      </p:pic>
    </p:spTree>
    <p:extLst>
      <p:ext uri="{BB962C8B-B14F-4D97-AF65-F5344CB8AC3E}">
        <p14:creationId xmlns:p14="http://schemas.microsoft.com/office/powerpoint/2010/main" val="1226172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B263-2221-F934-AC29-8241A08BA243}"/>
              </a:ext>
            </a:extLst>
          </p:cNvPr>
          <p:cNvSpPr>
            <a:spLocks noGrp="1"/>
          </p:cNvSpPr>
          <p:nvPr>
            <p:ph type="title"/>
          </p:nvPr>
        </p:nvSpPr>
        <p:spPr>
          <a:xfrm>
            <a:off x="146621" y="255650"/>
            <a:ext cx="8850756" cy="369332"/>
          </a:xfrm>
        </p:spPr>
        <p:txBody>
          <a:bodyPr/>
          <a:lstStyle/>
          <a:p>
            <a:r>
              <a:rPr lang="en-IN" sz="2400" dirty="0"/>
              <a:t>3. KNEIGHBOUR CLASSIFIER</a:t>
            </a:r>
          </a:p>
        </p:txBody>
      </p:sp>
      <p:sp>
        <p:nvSpPr>
          <p:cNvPr id="3" name="Text Placeholder 2">
            <a:extLst>
              <a:ext uri="{FF2B5EF4-FFF2-40B4-BE49-F238E27FC236}">
                <a16:creationId xmlns:a16="http://schemas.microsoft.com/office/drawing/2014/main" id="{E7F1C869-4842-7B32-BD4B-07A704526C1C}"/>
              </a:ext>
            </a:extLst>
          </p:cNvPr>
          <p:cNvSpPr>
            <a:spLocks noGrp="1"/>
          </p:cNvSpPr>
          <p:nvPr>
            <p:ph type="body" idx="1"/>
          </p:nvPr>
        </p:nvSpPr>
        <p:spPr>
          <a:xfrm>
            <a:off x="4916" y="737725"/>
            <a:ext cx="8109661" cy="984885"/>
          </a:xfrm>
        </p:spPr>
        <p:txBody>
          <a:bodyPr/>
          <a:lstStyle/>
          <a:p>
            <a:pPr marL="342900" indent="-342900">
              <a:buFont typeface="Arial" panose="020B0604020202020204" pitchFamily="34" charset="0"/>
              <a:buChar char="•"/>
            </a:pPr>
            <a:r>
              <a:rPr lang="en-IN" sz="1600" dirty="0">
                <a:latin typeface="Arial Black" panose="020B0A04020102020204" pitchFamily="34" charset="0"/>
              </a:rPr>
              <a:t>It is a simple, non-parametric, and instance-based learning algorithm used for both classification and regression task.</a:t>
            </a:r>
          </a:p>
          <a:p>
            <a:pPr marL="342900" indent="-342900">
              <a:buFont typeface="Arial" panose="020B0604020202020204" pitchFamily="34" charset="0"/>
              <a:buChar char="•"/>
            </a:pPr>
            <a:endParaRPr lang="en-IN" sz="1600" dirty="0">
              <a:latin typeface="Arial Black" panose="020B0A04020102020204" pitchFamily="34" charset="0"/>
            </a:endParaRPr>
          </a:p>
          <a:p>
            <a:pPr marL="342900" indent="-342900">
              <a:buFont typeface="Arial" panose="020B0604020202020204" pitchFamily="34" charset="0"/>
              <a:buChar char="•"/>
            </a:pPr>
            <a:r>
              <a:rPr lang="en-IN" sz="1600" dirty="0">
                <a:latin typeface="Arial Black" panose="020B0A04020102020204" pitchFamily="34" charset="0"/>
              </a:rPr>
              <a:t>It classifies a data point on how its neighbour are classified.</a:t>
            </a:r>
          </a:p>
        </p:txBody>
      </p:sp>
      <p:pic>
        <p:nvPicPr>
          <p:cNvPr id="5" name="Picture 4">
            <a:extLst>
              <a:ext uri="{FF2B5EF4-FFF2-40B4-BE49-F238E27FC236}">
                <a16:creationId xmlns:a16="http://schemas.microsoft.com/office/drawing/2014/main" id="{519175B1-7F11-4365-DCB1-659026218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812925"/>
            <a:ext cx="8256283" cy="3081275"/>
          </a:xfrm>
          <a:prstGeom prst="rect">
            <a:avLst/>
          </a:prstGeom>
        </p:spPr>
      </p:pic>
    </p:spTree>
    <p:extLst>
      <p:ext uri="{BB962C8B-B14F-4D97-AF65-F5344CB8AC3E}">
        <p14:creationId xmlns:p14="http://schemas.microsoft.com/office/powerpoint/2010/main" val="3416956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68CCE-308F-5134-2DD5-171B33702F69}"/>
              </a:ext>
            </a:extLst>
          </p:cNvPr>
          <p:cNvSpPr>
            <a:spLocks noGrp="1"/>
          </p:cNvSpPr>
          <p:nvPr>
            <p:ph type="title"/>
          </p:nvPr>
        </p:nvSpPr>
        <p:spPr>
          <a:xfrm>
            <a:off x="146621" y="255650"/>
            <a:ext cx="8850756" cy="369332"/>
          </a:xfrm>
        </p:spPr>
        <p:txBody>
          <a:bodyPr/>
          <a:lstStyle/>
          <a:p>
            <a:r>
              <a:rPr lang="en-IN" sz="2400" dirty="0"/>
              <a:t>4. RANDOM FOREST</a:t>
            </a:r>
          </a:p>
        </p:txBody>
      </p:sp>
      <p:sp>
        <p:nvSpPr>
          <p:cNvPr id="3" name="Text Placeholder 2">
            <a:extLst>
              <a:ext uri="{FF2B5EF4-FFF2-40B4-BE49-F238E27FC236}">
                <a16:creationId xmlns:a16="http://schemas.microsoft.com/office/drawing/2014/main" id="{4F13ACA7-445C-9CA9-003B-399AFDF802FF}"/>
              </a:ext>
            </a:extLst>
          </p:cNvPr>
          <p:cNvSpPr>
            <a:spLocks noGrp="1"/>
          </p:cNvSpPr>
          <p:nvPr>
            <p:ph type="body" idx="1"/>
          </p:nvPr>
        </p:nvSpPr>
        <p:spPr>
          <a:xfrm>
            <a:off x="17206" y="772467"/>
            <a:ext cx="8692579" cy="1077218"/>
          </a:xfrm>
        </p:spPr>
        <p:txBody>
          <a:bodyPr/>
          <a:lstStyle/>
          <a:p>
            <a:pPr marL="342900" indent="-342900">
              <a:buFont typeface="Arial" panose="020B0604020202020204" pitchFamily="34" charset="0"/>
              <a:buChar char="•"/>
            </a:pPr>
            <a:r>
              <a:rPr lang="en-IN" sz="1400" dirty="0">
                <a:latin typeface="Arial Black" panose="020B0A04020102020204" pitchFamily="34" charset="0"/>
              </a:rPr>
              <a:t>It is a supervised machine learning algorithm used for both  classification and regression.</a:t>
            </a:r>
          </a:p>
          <a:p>
            <a:pPr marL="342900" indent="-342900">
              <a:buFont typeface="Arial" panose="020B0604020202020204" pitchFamily="34" charset="0"/>
              <a:buChar char="•"/>
            </a:pPr>
            <a:endParaRPr lang="en-IN" sz="1400" dirty="0">
              <a:latin typeface="Arial Black" panose="020B0A04020102020204" pitchFamily="34" charset="0"/>
            </a:endParaRPr>
          </a:p>
          <a:p>
            <a:pPr marL="342900" indent="-342900">
              <a:buFont typeface="Arial" panose="020B0604020202020204" pitchFamily="34" charset="0"/>
              <a:buChar char="•"/>
            </a:pPr>
            <a:r>
              <a:rPr lang="en-IN" sz="1400" dirty="0">
                <a:latin typeface="Arial Black" panose="020B0A04020102020204" pitchFamily="34" charset="0"/>
              </a:rPr>
              <a:t>It builds multiple decision tree using different subsets of data and averages their predictions to improve the accuracy and prevent overfitting.</a:t>
            </a:r>
          </a:p>
        </p:txBody>
      </p:sp>
      <p:pic>
        <p:nvPicPr>
          <p:cNvPr id="5" name="Picture 4">
            <a:extLst>
              <a:ext uri="{FF2B5EF4-FFF2-40B4-BE49-F238E27FC236}">
                <a16:creationId xmlns:a16="http://schemas.microsoft.com/office/drawing/2014/main" id="{5A427D67-A563-F4CF-B655-03C1109A0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6" y="1997170"/>
            <a:ext cx="9050594" cy="3010881"/>
          </a:xfrm>
          <a:prstGeom prst="rect">
            <a:avLst/>
          </a:prstGeom>
        </p:spPr>
      </p:pic>
    </p:spTree>
    <p:extLst>
      <p:ext uri="{BB962C8B-B14F-4D97-AF65-F5344CB8AC3E}">
        <p14:creationId xmlns:p14="http://schemas.microsoft.com/office/powerpoint/2010/main" val="3994858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7800-7CAD-1EF6-5D19-24D85776DEE0}"/>
              </a:ext>
            </a:extLst>
          </p:cNvPr>
          <p:cNvSpPr>
            <a:spLocks noGrp="1"/>
          </p:cNvSpPr>
          <p:nvPr>
            <p:ph type="title"/>
          </p:nvPr>
        </p:nvSpPr>
        <p:spPr>
          <a:xfrm>
            <a:off x="146621" y="255650"/>
            <a:ext cx="8850756" cy="361637"/>
          </a:xfrm>
        </p:spPr>
        <p:txBody>
          <a:bodyPr/>
          <a:lstStyle/>
          <a:p>
            <a:r>
              <a:rPr lang="en-IN" dirty="0"/>
              <a:t>5.SVM</a:t>
            </a:r>
          </a:p>
        </p:txBody>
      </p:sp>
      <p:sp>
        <p:nvSpPr>
          <p:cNvPr id="3" name="Text Placeholder 2">
            <a:extLst>
              <a:ext uri="{FF2B5EF4-FFF2-40B4-BE49-F238E27FC236}">
                <a16:creationId xmlns:a16="http://schemas.microsoft.com/office/drawing/2014/main" id="{66BA25D7-C3D3-C1D3-0714-B26007D39E98}"/>
              </a:ext>
            </a:extLst>
          </p:cNvPr>
          <p:cNvSpPr>
            <a:spLocks noGrp="1"/>
          </p:cNvSpPr>
          <p:nvPr>
            <p:ph type="body" idx="1"/>
          </p:nvPr>
        </p:nvSpPr>
        <p:spPr>
          <a:xfrm>
            <a:off x="146621" y="629486"/>
            <a:ext cx="8768779" cy="1508105"/>
          </a:xfrm>
        </p:spPr>
        <p:txBody>
          <a:bodyPr/>
          <a:lstStyle/>
          <a:p>
            <a:pPr marL="342900" indent="-342900">
              <a:buFont typeface="Arial" panose="020B0604020202020204" pitchFamily="34" charset="0"/>
              <a:buChar char="•"/>
            </a:pPr>
            <a:r>
              <a:rPr lang="en-IN" sz="1400" dirty="0">
                <a:latin typeface="Arial Black" panose="020B0A04020102020204" pitchFamily="34" charset="0"/>
              </a:rPr>
              <a:t>Support Vector Machine (SVM) is supervised machine learning algorithm used for classification and regression tasks.</a:t>
            </a:r>
          </a:p>
          <a:p>
            <a:pPr marL="342900" indent="-342900">
              <a:buFont typeface="Arial" panose="020B0604020202020204" pitchFamily="34" charset="0"/>
              <a:buChar char="•"/>
            </a:pPr>
            <a:endParaRPr lang="en-IN" sz="1400" dirty="0">
              <a:latin typeface="Arial Black" panose="020B0A04020102020204" pitchFamily="34" charset="0"/>
            </a:endParaRPr>
          </a:p>
          <a:p>
            <a:pPr marL="342900" indent="-342900">
              <a:buFont typeface="Arial" panose="020B0604020202020204" pitchFamily="34" charset="0"/>
              <a:buChar char="•"/>
            </a:pPr>
            <a:r>
              <a:rPr lang="en-IN" sz="1400" dirty="0">
                <a:latin typeface="Arial Black" panose="020B0A04020102020204" pitchFamily="34" charset="0"/>
              </a:rPr>
              <a:t>It works by finding the hyperplane that best separates the data into different classes.</a:t>
            </a:r>
          </a:p>
          <a:p>
            <a:pPr marL="342900" indent="-342900">
              <a:buFont typeface="Arial" panose="020B0604020202020204" pitchFamily="34" charset="0"/>
              <a:buChar char="•"/>
            </a:pPr>
            <a:endParaRPr lang="en-IN" sz="1400" dirty="0">
              <a:latin typeface="Arial Black" panose="020B0A04020102020204" pitchFamily="34" charset="0"/>
            </a:endParaRPr>
          </a:p>
          <a:p>
            <a:pPr marL="342900" indent="-342900">
              <a:buFont typeface="Arial" panose="020B0604020202020204" pitchFamily="34" charset="0"/>
              <a:buChar char="•"/>
            </a:pPr>
            <a:r>
              <a:rPr lang="en-IN" sz="1400" dirty="0">
                <a:latin typeface="Arial Black" panose="020B0A04020102020204" pitchFamily="34" charset="0"/>
              </a:rPr>
              <a:t>Hyperplane is a decision boundary that maximises the margin between different classes.</a:t>
            </a:r>
          </a:p>
        </p:txBody>
      </p:sp>
      <p:pic>
        <p:nvPicPr>
          <p:cNvPr id="5" name="Picture 4">
            <a:extLst>
              <a:ext uri="{FF2B5EF4-FFF2-40B4-BE49-F238E27FC236}">
                <a16:creationId xmlns:a16="http://schemas.microsoft.com/office/drawing/2014/main" id="{65A138E2-C661-91FA-DB4D-A6B87E544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70125"/>
            <a:ext cx="9144000" cy="2829335"/>
          </a:xfrm>
          <a:prstGeom prst="rect">
            <a:avLst/>
          </a:prstGeom>
        </p:spPr>
      </p:pic>
    </p:spTree>
    <p:extLst>
      <p:ext uri="{BB962C8B-B14F-4D97-AF65-F5344CB8AC3E}">
        <p14:creationId xmlns:p14="http://schemas.microsoft.com/office/powerpoint/2010/main" val="4055669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CB3E4-EFC4-3162-8095-B08F3351BF8C}"/>
              </a:ext>
            </a:extLst>
          </p:cNvPr>
          <p:cNvSpPr>
            <a:spLocks noGrp="1"/>
          </p:cNvSpPr>
          <p:nvPr>
            <p:ph type="title"/>
          </p:nvPr>
        </p:nvSpPr>
        <p:spPr>
          <a:xfrm>
            <a:off x="146621" y="255650"/>
            <a:ext cx="8850756" cy="369332"/>
          </a:xfrm>
        </p:spPr>
        <p:txBody>
          <a:bodyPr/>
          <a:lstStyle/>
          <a:p>
            <a:r>
              <a:rPr lang="en-IN" sz="2400" dirty="0"/>
              <a:t>CONCLUSION</a:t>
            </a:r>
          </a:p>
        </p:txBody>
      </p:sp>
      <p:sp>
        <p:nvSpPr>
          <p:cNvPr id="3" name="Text Placeholder 2">
            <a:extLst>
              <a:ext uri="{FF2B5EF4-FFF2-40B4-BE49-F238E27FC236}">
                <a16:creationId xmlns:a16="http://schemas.microsoft.com/office/drawing/2014/main" id="{0DC8FD16-CFD7-E5B8-F7BA-BA33C9ED6248}"/>
              </a:ext>
            </a:extLst>
          </p:cNvPr>
          <p:cNvSpPr>
            <a:spLocks noGrp="1"/>
          </p:cNvSpPr>
          <p:nvPr>
            <p:ph type="body" idx="1"/>
          </p:nvPr>
        </p:nvSpPr>
        <p:spPr>
          <a:xfrm>
            <a:off x="168744" y="1812925"/>
            <a:ext cx="8109661" cy="1384995"/>
          </a:xfrm>
        </p:spPr>
        <p:txBody>
          <a:bodyPr/>
          <a:lstStyle/>
          <a:p>
            <a:r>
              <a:rPr lang="en-IN" sz="1800" dirty="0">
                <a:latin typeface="Arial Black" panose="020B0A04020102020204" pitchFamily="34" charset="0"/>
              </a:rPr>
              <a:t>After performing the different models we came to the conclusion that the </a:t>
            </a:r>
            <a:r>
              <a:rPr lang="en-IN" sz="1800" dirty="0">
                <a:solidFill>
                  <a:srgbClr val="FFC000"/>
                </a:solidFill>
                <a:latin typeface="Arial Black" panose="020B0A04020102020204" pitchFamily="34" charset="0"/>
              </a:rPr>
              <a:t>Random Forest </a:t>
            </a:r>
            <a:r>
              <a:rPr lang="en-IN" sz="1800" dirty="0">
                <a:latin typeface="Arial Black" panose="020B0A04020102020204" pitchFamily="34" charset="0"/>
              </a:rPr>
              <a:t>is the best performing model as it gives very high testing accuracy as well as training accuracy also it reduces the overfitting and handles noise as well.</a:t>
            </a:r>
          </a:p>
        </p:txBody>
      </p:sp>
    </p:spTree>
    <p:extLst>
      <p:ext uri="{BB962C8B-B14F-4D97-AF65-F5344CB8AC3E}">
        <p14:creationId xmlns:p14="http://schemas.microsoft.com/office/powerpoint/2010/main" val="1403232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4545C-BDA3-C3F1-F1FF-CA0D2A82D23D}"/>
              </a:ext>
            </a:extLst>
          </p:cNvPr>
          <p:cNvSpPr>
            <a:spLocks noGrp="1"/>
          </p:cNvSpPr>
          <p:nvPr>
            <p:ph type="title"/>
          </p:nvPr>
        </p:nvSpPr>
        <p:spPr>
          <a:xfrm>
            <a:off x="146622" y="167513"/>
            <a:ext cx="8850756" cy="369332"/>
          </a:xfrm>
        </p:spPr>
        <p:txBody>
          <a:bodyPr/>
          <a:lstStyle/>
          <a:p>
            <a:r>
              <a:rPr lang="en-IN" sz="2400" dirty="0">
                <a:latin typeface="Arial Black" panose="020B0A04020102020204" pitchFamily="34" charset="0"/>
              </a:rPr>
              <a:t>DEPLOYMENT</a:t>
            </a:r>
          </a:p>
        </p:txBody>
      </p:sp>
      <p:sp>
        <p:nvSpPr>
          <p:cNvPr id="3" name="Text Placeholder 2">
            <a:extLst>
              <a:ext uri="{FF2B5EF4-FFF2-40B4-BE49-F238E27FC236}">
                <a16:creationId xmlns:a16="http://schemas.microsoft.com/office/drawing/2014/main" id="{A5224649-5370-DF45-5207-A3B98AF1260D}"/>
              </a:ext>
            </a:extLst>
          </p:cNvPr>
          <p:cNvSpPr>
            <a:spLocks noGrp="1"/>
          </p:cNvSpPr>
          <p:nvPr>
            <p:ph type="body" idx="1"/>
          </p:nvPr>
        </p:nvSpPr>
        <p:spPr>
          <a:xfrm>
            <a:off x="0" y="654423"/>
            <a:ext cx="8109661" cy="1723549"/>
          </a:xfrm>
        </p:spPr>
        <p:txBody>
          <a:bodyPr/>
          <a:lstStyle/>
          <a:p>
            <a:pPr marL="342900" indent="-342900">
              <a:buFont typeface="Arial" panose="020B0604020202020204" pitchFamily="34" charset="0"/>
              <a:buChar char="•"/>
            </a:pPr>
            <a:r>
              <a:rPr lang="en-IN" sz="1600" dirty="0">
                <a:latin typeface="Arial Black" panose="020B0A04020102020204" pitchFamily="34" charset="0"/>
              </a:rPr>
              <a:t>Deployment in Machine Learning is the method by which you integrate a machine learning model into an existing production environment to make decisions based on data. It is the last stage in the machine learning lifecycle.</a:t>
            </a:r>
          </a:p>
          <a:p>
            <a:pPr marL="342900" indent="-342900">
              <a:buFont typeface="Arial" panose="020B0604020202020204" pitchFamily="34" charset="0"/>
              <a:buChar char="•"/>
            </a:pPr>
            <a:endParaRPr lang="en-IN" sz="1600" dirty="0">
              <a:latin typeface="Arial Black" panose="020B0A04020102020204" pitchFamily="34" charset="0"/>
            </a:endParaRPr>
          </a:p>
          <a:p>
            <a:pPr marL="342900" indent="-342900">
              <a:buFont typeface="Arial" panose="020B0604020202020204" pitchFamily="34" charset="0"/>
              <a:buChar char="•"/>
            </a:pPr>
            <a:r>
              <a:rPr lang="en-IN" sz="1600" dirty="0">
                <a:latin typeface="Arial Black" panose="020B0A04020102020204" pitchFamily="34" charset="0"/>
              </a:rPr>
              <a:t>We first deployed eight models ,  amongst them the Random Forest Classifier Model is used and deployed using </a:t>
            </a:r>
            <a:r>
              <a:rPr lang="en-IN" sz="1600" dirty="0" err="1">
                <a:latin typeface="Arial Black" panose="020B0A04020102020204" pitchFamily="34" charset="0"/>
              </a:rPr>
              <a:t>Stremlit</a:t>
            </a:r>
            <a:r>
              <a:rPr lang="en-IN" sz="1600" dirty="0">
                <a:latin typeface="Arial Black" panose="020B0A04020102020204" pitchFamily="34" charset="0"/>
              </a:rPr>
              <a:t>.</a:t>
            </a:r>
          </a:p>
        </p:txBody>
      </p:sp>
      <p:pic>
        <p:nvPicPr>
          <p:cNvPr id="5" name="Picture 4">
            <a:extLst>
              <a:ext uri="{FF2B5EF4-FFF2-40B4-BE49-F238E27FC236}">
                <a16:creationId xmlns:a16="http://schemas.microsoft.com/office/drawing/2014/main" id="{78D74837-C58E-DD65-1734-7AA18F7DF6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622" y="2530475"/>
            <a:ext cx="4038600" cy="2590800"/>
          </a:xfrm>
          <a:prstGeom prst="rect">
            <a:avLst/>
          </a:prstGeom>
        </p:spPr>
      </p:pic>
      <p:pic>
        <p:nvPicPr>
          <p:cNvPr id="7" name="Picture 6">
            <a:extLst>
              <a:ext uri="{FF2B5EF4-FFF2-40B4-BE49-F238E27FC236}">
                <a16:creationId xmlns:a16="http://schemas.microsoft.com/office/drawing/2014/main" id="{B70D9C85-364A-214C-6F5F-59F8647891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7200" y="2501900"/>
            <a:ext cx="4800600" cy="2647950"/>
          </a:xfrm>
          <a:prstGeom prst="rect">
            <a:avLst/>
          </a:prstGeom>
        </p:spPr>
      </p:pic>
    </p:spTree>
    <p:extLst>
      <p:ext uri="{BB962C8B-B14F-4D97-AF65-F5344CB8AC3E}">
        <p14:creationId xmlns:p14="http://schemas.microsoft.com/office/powerpoint/2010/main" val="16152328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C4C73-1E7B-9F21-86BC-41E9A2C3C54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23B978A-60A2-C14B-11F7-84CBA803A7E9}"/>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42B93375-D593-F374-D142-FD7B4B981F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05" y="222250"/>
            <a:ext cx="4267200" cy="4705350"/>
          </a:xfrm>
          <a:prstGeom prst="rect">
            <a:avLst/>
          </a:prstGeom>
        </p:spPr>
      </p:pic>
      <p:pic>
        <p:nvPicPr>
          <p:cNvPr id="7" name="Picture 6">
            <a:extLst>
              <a:ext uri="{FF2B5EF4-FFF2-40B4-BE49-F238E27FC236}">
                <a16:creationId xmlns:a16="http://schemas.microsoft.com/office/drawing/2014/main" id="{982D9B60-260B-D6B3-0A2B-75D387778F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55650"/>
            <a:ext cx="4572000" cy="4605276"/>
          </a:xfrm>
          <a:prstGeom prst="rect">
            <a:avLst/>
          </a:prstGeom>
        </p:spPr>
      </p:pic>
    </p:spTree>
    <p:extLst>
      <p:ext uri="{BB962C8B-B14F-4D97-AF65-F5344CB8AC3E}">
        <p14:creationId xmlns:p14="http://schemas.microsoft.com/office/powerpoint/2010/main" val="896501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C84CE-74ED-1289-343E-0FA0C796E9E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D2F3F23-D4EC-60E4-7408-5C54336579D5}"/>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8BAF816D-CFA2-56D0-721B-993874584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
            <a:ext cx="9144000" cy="5143500"/>
          </a:xfrm>
          <a:prstGeom prst="rect">
            <a:avLst/>
          </a:prstGeom>
        </p:spPr>
      </p:pic>
    </p:spTree>
    <p:extLst>
      <p:ext uri="{BB962C8B-B14F-4D97-AF65-F5344CB8AC3E}">
        <p14:creationId xmlns:p14="http://schemas.microsoft.com/office/powerpoint/2010/main" val="12169650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88925"/>
            <a:ext cx="6212840" cy="755335"/>
          </a:xfrm>
          <a:prstGeom prst="rect">
            <a:avLst/>
          </a:prstGeom>
        </p:spPr>
        <p:txBody>
          <a:bodyPr vert="horz" wrap="square" lIns="0" tIns="16510" rIns="0" bIns="0" rtlCol="0">
            <a:spAutoFit/>
          </a:bodyPr>
          <a:lstStyle/>
          <a:p>
            <a:pPr marL="12700">
              <a:lnSpc>
                <a:spcPct val="100000"/>
              </a:lnSpc>
              <a:spcBef>
                <a:spcPts val="130"/>
              </a:spcBef>
            </a:pPr>
            <a:r>
              <a:rPr lang="en-IN" sz="2400" spc="15" dirty="0"/>
              <a:t>CHALLENGES</a:t>
            </a:r>
            <a:r>
              <a:rPr lang="en-IN" sz="2400" spc="135" dirty="0"/>
              <a:t> </a:t>
            </a:r>
            <a:r>
              <a:rPr lang="en-IN" sz="2400" spc="20" dirty="0"/>
              <a:t>FACED</a:t>
            </a:r>
            <a:r>
              <a:rPr lang="en-IN" sz="2400" spc="70" dirty="0"/>
              <a:t> </a:t>
            </a:r>
            <a:r>
              <a:rPr lang="en-IN" sz="2400" spc="20" dirty="0"/>
              <a:t>DURING</a:t>
            </a:r>
            <a:r>
              <a:rPr lang="en-IN" sz="2400" spc="70" dirty="0"/>
              <a:t> </a:t>
            </a:r>
            <a:r>
              <a:rPr lang="en-IN" sz="2400" spc="15" dirty="0"/>
              <a:t>DEPLOYMENT</a:t>
            </a:r>
          </a:p>
        </p:txBody>
      </p:sp>
      <p:sp>
        <p:nvSpPr>
          <p:cNvPr id="3" name="object 3"/>
          <p:cNvSpPr txBox="1"/>
          <p:nvPr/>
        </p:nvSpPr>
        <p:spPr>
          <a:xfrm>
            <a:off x="456476" y="1320418"/>
            <a:ext cx="7140575" cy="2231380"/>
          </a:xfrm>
          <a:prstGeom prst="rect">
            <a:avLst/>
          </a:prstGeom>
        </p:spPr>
        <p:txBody>
          <a:bodyPr vert="horz" wrap="square" lIns="0" tIns="15240" rIns="0" bIns="0" rtlCol="0">
            <a:spAutoFit/>
          </a:bodyPr>
          <a:lstStyle/>
          <a:p>
            <a:pPr marL="354965" indent="-342900">
              <a:lnSpc>
                <a:spcPct val="100000"/>
              </a:lnSpc>
              <a:buSzPct val="60000"/>
              <a:buFont typeface="Arial" panose="020B0604020202020204" pitchFamily="34" charset="0"/>
              <a:buChar char="•"/>
              <a:tabLst>
                <a:tab pos="314325" algn="l"/>
                <a:tab pos="314960" algn="l"/>
              </a:tabLst>
            </a:pPr>
            <a:r>
              <a:rPr lang="en-US" sz="1600" spc="-5" dirty="0">
                <a:solidFill>
                  <a:srgbClr val="FFFFFF"/>
                </a:solidFill>
                <a:latin typeface="Arial Black" panose="020B0A04020102020204" pitchFamily="34" charset="0"/>
                <a:cs typeface="Times New Roman"/>
              </a:rPr>
              <a:t>Displaying</a:t>
            </a:r>
            <a:r>
              <a:rPr lang="en-US" sz="1600" spc="5" dirty="0">
                <a:solidFill>
                  <a:srgbClr val="FFFFFF"/>
                </a:solidFill>
                <a:latin typeface="Arial Black" panose="020B0A04020102020204" pitchFamily="34" charset="0"/>
                <a:cs typeface="Times New Roman"/>
              </a:rPr>
              <a:t> </a:t>
            </a:r>
            <a:r>
              <a:rPr lang="en-US" sz="1600" spc="-10" dirty="0">
                <a:solidFill>
                  <a:srgbClr val="FFFFFF"/>
                </a:solidFill>
                <a:latin typeface="Arial Black" panose="020B0A04020102020204" pitchFamily="34" charset="0"/>
                <a:cs typeface="Times New Roman"/>
              </a:rPr>
              <a:t>visualization</a:t>
            </a:r>
            <a:r>
              <a:rPr lang="en-US" sz="1600" spc="10" dirty="0">
                <a:solidFill>
                  <a:srgbClr val="FFFFFF"/>
                </a:solidFill>
                <a:latin typeface="Arial Black" panose="020B0A04020102020204" pitchFamily="34" charset="0"/>
                <a:cs typeface="Times New Roman"/>
              </a:rPr>
              <a:t> </a:t>
            </a:r>
            <a:r>
              <a:rPr lang="en-US" sz="1600" spc="5" dirty="0">
                <a:solidFill>
                  <a:srgbClr val="FFFFFF"/>
                </a:solidFill>
                <a:latin typeface="Arial Black" panose="020B0A04020102020204" pitchFamily="34" charset="0"/>
                <a:cs typeface="Times New Roman"/>
              </a:rPr>
              <a:t>of</a:t>
            </a:r>
            <a:r>
              <a:rPr lang="en-US" sz="1600" spc="-15" dirty="0">
                <a:solidFill>
                  <a:srgbClr val="FFFFFF"/>
                </a:solidFill>
                <a:latin typeface="Arial Black" panose="020B0A04020102020204" pitchFamily="34" charset="0"/>
                <a:cs typeface="Times New Roman"/>
              </a:rPr>
              <a:t> </a:t>
            </a:r>
            <a:r>
              <a:rPr lang="en-US" sz="1600" spc="10" dirty="0">
                <a:solidFill>
                  <a:srgbClr val="FFFFFF"/>
                </a:solidFill>
                <a:latin typeface="Arial Black" panose="020B0A04020102020204" pitchFamily="34" charset="0"/>
                <a:cs typeface="Times New Roman"/>
              </a:rPr>
              <a:t>the</a:t>
            </a:r>
            <a:r>
              <a:rPr lang="en-US" sz="1600" spc="-25" dirty="0">
                <a:solidFill>
                  <a:srgbClr val="FFFFFF"/>
                </a:solidFill>
                <a:latin typeface="Arial Black" panose="020B0A04020102020204" pitchFamily="34" charset="0"/>
                <a:cs typeface="Times New Roman"/>
              </a:rPr>
              <a:t> </a:t>
            </a:r>
            <a:r>
              <a:rPr lang="en-US" sz="1600" dirty="0">
                <a:solidFill>
                  <a:srgbClr val="FFFFFF"/>
                </a:solidFill>
                <a:latin typeface="Arial Black" panose="020B0A04020102020204" pitchFamily="34" charset="0"/>
                <a:cs typeface="Times New Roman"/>
              </a:rPr>
              <a:t>data</a:t>
            </a:r>
            <a:r>
              <a:rPr lang="en-US" sz="1600" spc="-20" dirty="0">
                <a:solidFill>
                  <a:srgbClr val="FFFFFF"/>
                </a:solidFill>
                <a:latin typeface="Arial Black" panose="020B0A04020102020204" pitchFamily="34" charset="0"/>
                <a:cs typeface="Times New Roman"/>
              </a:rPr>
              <a:t> </a:t>
            </a:r>
            <a:r>
              <a:rPr lang="en-US" sz="1600" spc="-5" dirty="0">
                <a:solidFill>
                  <a:srgbClr val="FFFFFF"/>
                </a:solidFill>
                <a:latin typeface="Arial Black" panose="020B0A04020102020204" pitchFamily="34" charset="0"/>
                <a:cs typeface="Times New Roman"/>
              </a:rPr>
              <a:t>set</a:t>
            </a:r>
            <a:r>
              <a:rPr lang="en-US" sz="1600" spc="20" dirty="0">
                <a:solidFill>
                  <a:srgbClr val="FFFFFF"/>
                </a:solidFill>
                <a:latin typeface="Arial Black" panose="020B0A04020102020204" pitchFamily="34" charset="0"/>
                <a:cs typeface="Times New Roman"/>
              </a:rPr>
              <a:t> </a:t>
            </a:r>
            <a:r>
              <a:rPr lang="en-US" sz="1600" spc="-35" dirty="0">
                <a:solidFill>
                  <a:srgbClr val="FFFFFF"/>
                </a:solidFill>
                <a:latin typeface="Arial Black" panose="020B0A04020102020204" pitchFamily="34" charset="0"/>
                <a:cs typeface="Times New Roman"/>
              </a:rPr>
              <a:t>was</a:t>
            </a:r>
            <a:r>
              <a:rPr lang="en-US" sz="1600" spc="90" dirty="0">
                <a:solidFill>
                  <a:srgbClr val="FFFFFF"/>
                </a:solidFill>
                <a:latin typeface="Arial Black" panose="020B0A04020102020204" pitchFamily="34" charset="0"/>
                <a:cs typeface="Times New Roman"/>
              </a:rPr>
              <a:t> </a:t>
            </a:r>
            <a:r>
              <a:rPr lang="en-US" sz="1600" dirty="0">
                <a:solidFill>
                  <a:srgbClr val="FFFFFF"/>
                </a:solidFill>
                <a:latin typeface="Arial Black" panose="020B0A04020102020204" pitchFamily="34" charset="0"/>
                <a:cs typeface="Times New Roman"/>
              </a:rPr>
              <a:t>difficult</a:t>
            </a:r>
            <a:endParaRPr lang="en-US" sz="1600" dirty="0">
              <a:latin typeface="Arial Black" panose="020B0A04020102020204" pitchFamily="34" charset="0"/>
              <a:cs typeface="Times New Roman"/>
            </a:endParaRPr>
          </a:p>
          <a:p>
            <a:pPr>
              <a:lnSpc>
                <a:spcPct val="100000"/>
              </a:lnSpc>
              <a:spcBef>
                <a:spcPts val="20"/>
              </a:spcBef>
              <a:buClr>
                <a:srgbClr val="FFFFFF"/>
              </a:buClr>
              <a:buFont typeface="Wingdings"/>
              <a:buChar char=""/>
            </a:pPr>
            <a:endParaRPr lang="en-US" sz="1600" dirty="0">
              <a:latin typeface="Arial Black" panose="020B0A04020102020204" pitchFamily="34" charset="0"/>
              <a:cs typeface="Times New Roman"/>
            </a:endParaRPr>
          </a:p>
          <a:p>
            <a:pPr marL="354965" indent="-342900">
              <a:lnSpc>
                <a:spcPct val="100000"/>
              </a:lnSpc>
              <a:spcBef>
                <a:spcPts val="5"/>
              </a:spcBef>
              <a:buSzPct val="60000"/>
              <a:buFont typeface="Arial" panose="020B0604020202020204" pitchFamily="34" charset="0"/>
              <a:buChar char="•"/>
              <a:tabLst>
                <a:tab pos="314325" algn="l"/>
                <a:tab pos="314960" algn="l"/>
              </a:tabLst>
            </a:pPr>
            <a:r>
              <a:rPr lang="en-US" sz="1600" spc="-35" dirty="0">
                <a:solidFill>
                  <a:srgbClr val="FFFFFF"/>
                </a:solidFill>
                <a:latin typeface="Arial Black" panose="020B0A04020102020204" pitchFamily="34" charset="0"/>
                <a:cs typeface="Times New Roman"/>
              </a:rPr>
              <a:t>Deploying a model that can handle large volumes of customer data efficiently while maintaining performance was a challenge.</a:t>
            </a:r>
          </a:p>
          <a:p>
            <a:pPr marL="12065">
              <a:lnSpc>
                <a:spcPct val="100000"/>
              </a:lnSpc>
              <a:spcBef>
                <a:spcPts val="5"/>
              </a:spcBef>
              <a:buSzPct val="60000"/>
              <a:tabLst>
                <a:tab pos="314325" algn="l"/>
                <a:tab pos="314960" algn="l"/>
              </a:tabLst>
            </a:pPr>
            <a:endParaRPr lang="en-US" sz="1600" spc="-35" dirty="0">
              <a:solidFill>
                <a:srgbClr val="FFFFFF"/>
              </a:solidFill>
              <a:latin typeface="Arial Black" panose="020B0A04020102020204" pitchFamily="34" charset="0"/>
              <a:cs typeface="Times New Roman"/>
            </a:endParaRPr>
          </a:p>
          <a:p>
            <a:pPr marL="354965" indent="-342900">
              <a:lnSpc>
                <a:spcPct val="100000"/>
              </a:lnSpc>
              <a:spcBef>
                <a:spcPts val="5"/>
              </a:spcBef>
              <a:buSzPct val="60000"/>
              <a:buFont typeface="Arial" panose="020B0604020202020204" pitchFamily="34" charset="0"/>
              <a:buChar char="•"/>
              <a:tabLst>
                <a:tab pos="314325" algn="l"/>
                <a:tab pos="314960" algn="l"/>
              </a:tabLst>
            </a:pPr>
            <a:r>
              <a:rPr lang="en-US" sz="1600" spc="-35" dirty="0">
                <a:solidFill>
                  <a:srgbClr val="FFFFFF"/>
                </a:solidFill>
                <a:latin typeface="Arial Black" panose="020B0A04020102020204" pitchFamily="34" charset="0"/>
                <a:cs typeface="Times New Roman"/>
              </a:rPr>
              <a:t>Complex machine learning models used for personality analysis lack interpretability, making it challenging to explain predictions to the clients.</a:t>
            </a:r>
            <a:endParaRPr lang="en-US" sz="1600" dirty="0">
              <a:latin typeface="Arial Black" panose="020B0A04020102020204" pitchFamily="34" charset="0"/>
              <a:cs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0ADA0-9CDD-1E44-2C63-B0E5225F9722}"/>
              </a:ext>
            </a:extLst>
          </p:cNvPr>
          <p:cNvSpPr>
            <a:spLocks noGrp="1"/>
          </p:cNvSpPr>
          <p:nvPr>
            <p:ph type="title"/>
          </p:nvPr>
        </p:nvSpPr>
        <p:spPr>
          <a:xfrm>
            <a:off x="123207" y="2574925"/>
            <a:ext cx="8850756" cy="369332"/>
          </a:xfrm>
        </p:spPr>
        <p:txBody>
          <a:bodyPr/>
          <a:lstStyle/>
          <a:p>
            <a:r>
              <a:rPr lang="en-IN" sz="2400" dirty="0"/>
              <a:t>OVERCOMING THESE CHALLENGES:</a:t>
            </a:r>
          </a:p>
        </p:txBody>
      </p:sp>
      <p:sp>
        <p:nvSpPr>
          <p:cNvPr id="3" name="Text Placeholder 2">
            <a:extLst>
              <a:ext uri="{FF2B5EF4-FFF2-40B4-BE49-F238E27FC236}">
                <a16:creationId xmlns:a16="http://schemas.microsoft.com/office/drawing/2014/main" id="{97509372-E2FD-7AFE-BAAF-B124FF471CB9}"/>
              </a:ext>
            </a:extLst>
          </p:cNvPr>
          <p:cNvSpPr>
            <a:spLocks noGrp="1"/>
          </p:cNvSpPr>
          <p:nvPr>
            <p:ph type="body" idx="1"/>
          </p:nvPr>
        </p:nvSpPr>
        <p:spPr>
          <a:xfrm>
            <a:off x="130581" y="624608"/>
            <a:ext cx="8109661" cy="1723549"/>
          </a:xfrm>
        </p:spPr>
        <p:txBody>
          <a:bodyPr/>
          <a:lstStyle/>
          <a:p>
            <a:r>
              <a:rPr lang="en-IN" sz="1600" dirty="0">
                <a:solidFill>
                  <a:srgbClr val="FFC000"/>
                </a:solidFill>
                <a:latin typeface="Arial Black" panose="020B0A04020102020204" pitchFamily="34" charset="0"/>
              </a:rPr>
              <a:t>1.Creating New Features: </a:t>
            </a:r>
            <a:r>
              <a:rPr lang="en-IN" sz="1600" dirty="0">
                <a:latin typeface="Arial Black" panose="020B0A04020102020204" pitchFamily="34" charset="0"/>
              </a:rPr>
              <a:t>Generating meaningful features that capture important customer behaviours or characteristics often requires deep domain knowledge and creativity.</a:t>
            </a:r>
          </a:p>
          <a:p>
            <a:endParaRPr lang="en-IN" sz="1600" dirty="0">
              <a:solidFill>
                <a:srgbClr val="FFC000"/>
              </a:solidFill>
              <a:latin typeface="Arial Black" panose="020B0A04020102020204" pitchFamily="34" charset="0"/>
            </a:endParaRPr>
          </a:p>
          <a:p>
            <a:r>
              <a:rPr lang="en-IN" sz="1600" dirty="0">
                <a:solidFill>
                  <a:srgbClr val="FFC000"/>
                </a:solidFill>
                <a:latin typeface="Arial Black" panose="020B0A04020102020204" pitchFamily="34" charset="0"/>
              </a:rPr>
              <a:t>2. </a:t>
            </a:r>
            <a:r>
              <a:rPr lang="en-IN" sz="1600" b="1" dirty="0">
                <a:solidFill>
                  <a:srgbClr val="FFC000"/>
                </a:solidFill>
                <a:latin typeface="Arial Black" panose="020B0A04020102020204" pitchFamily="34" charset="0"/>
              </a:rPr>
              <a:t>Algorithm Selection</a:t>
            </a:r>
            <a:r>
              <a:rPr lang="en-IN" sz="1600" dirty="0">
                <a:solidFill>
                  <a:srgbClr val="FFC000"/>
                </a:solidFill>
                <a:latin typeface="Arial Black" panose="020B0A04020102020204" pitchFamily="34" charset="0"/>
              </a:rPr>
              <a:t>: </a:t>
            </a:r>
            <a:r>
              <a:rPr lang="en-IN" sz="1600" dirty="0">
                <a:latin typeface="Arial Black" panose="020B0A04020102020204" pitchFamily="34" charset="0"/>
              </a:rPr>
              <a:t>Deciding whether to use k-means, hierarchical clustering, DBSCAN, or another algorithm depends on the data and the specific goals of the segmentation.</a:t>
            </a:r>
          </a:p>
        </p:txBody>
      </p:sp>
      <p:sp>
        <p:nvSpPr>
          <p:cNvPr id="5" name="Title 1">
            <a:extLst>
              <a:ext uri="{FF2B5EF4-FFF2-40B4-BE49-F238E27FC236}">
                <a16:creationId xmlns:a16="http://schemas.microsoft.com/office/drawing/2014/main" id="{4F1CE87E-66F8-3E26-AFE2-D5B32A10FB3D}"/>
              </a:ext>
            </a:extLst>
          </p:cNvPr>
          <p:cNvSpPr txBox="1">
            <a:spLocks/>
          </p:cNvSpPr>
          <p:nvPr/>
        </p:nvSpPr>
        <p:spPr>
          <a:xfrm>
            <a:off x="146621" y="255650"/>
            <a:ext cx="8850756" cy="369332"/>
          </a:xfrm>
          <a:prstGeom prst="rect">
            <a:avLst/>
          </a:prstGeom>
        </p:spPr>
        <p:txBody>
          <a:bodyPr wrap="square" lIns="0" tIns="0" rIns="0" bIns="0">
            <a:spAutoFit/>
          </a:bodyPr>
          <a:lstStyle>
            <a:lvl1pPr>
              <a:defRPr sz="2350" b="0" i="0">
                <a:solidFill>
                  <a:srgbClr val="FFAB40"/>
                </a:solidFill>
                <a:latin typeface="Arial Black"/>
                <a:ea typeface="+mj-ea"/>
                <a:cs typeface="Arial Black"/>
              </a:defRPr>
            </a:lvl1pPr>
          </a:lstStyle>
          <a:p>
            <a:r>
              <a:rPr lang="en-IN" sz="2400" kern="0" dirty="0"/>
              <a:t>CHALLENGES FACED</a:t>
            </a:r>
          </a:p>
        </p:txBody>
      </p:sp>
      <p:sp>
        <p:nvSpPr>
          <p:cNvPr id="6" name="Text Placeholder 2">
            <a:extLst>
              <a:ext uri="{FF2B5EF4-FFF2-40B4-BE49-F238E27FC236}">
                <a16:creationId xmlns:a16="http://schemas.microsoft.com/office/drawing/2014/main" id="{A8D63846-7934-F99F-364D-29720B96E635}"/>
              </a:ext>
            </a:extLst>
          </p:cNvPr>
          <p:cNvSpPr txBox="1">
            <a:spLocks/>
          </p:cNvSpPr>
          <p:nvPr/>
        </p:nvSpPr>
        <p:spPr>
          <a:xfrm>
            <a:off x="162665" y="3010338"/>
            <a:ext cx="8109661" cy="1723549"/>
          </a:xfrm>
          <a:prstGeom prst="rect">
            <a:avLst/>
          </a:prstGeom>
        </p:spPr>
        <p:txBody>
          <a:bodyPr wrap="square" lIns="0" tIns="0" rIns="0" bIns="0">
            <a:spAutoFit/>
          </a:bodyPr>
          <a:lstStyle>
            <a:lvl1pPr marL="0">
              <a:defRPr sz="2000" b="0" i="0">
                <a:solidFill>
                  <a:schemeClr val="bg1"/>
                </a:solidFill>
                <a:latin typeface="Times New Roman"/>
                <a:ea typeface="+mn-ea"/>
                <a:cs typeface="Times New Roman"/>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IN" sz="1600" kern="0" dirty="0">
                <a:latin typeface="Arial Black" panose="020B0A04020102020204" pitchFamily="34" charset="0"/>
              </a:rPr>
              <a:t>1.Creating the new features by combining the existing ones and develop the features that capture customer behaviour patterns.</a:t>
            </a:r>
          </a:p>
          <a:p>
            <a:endParaRPr lang="en-IN" sz="1600" kern="0" dirty="0">
              <a:latin typeface="Arial Black" panose="020B0A04020102020204" pitchFamily="34" charset="0"/>
            </a:endParaRPr>
          </a:p>
          <a:p>
            <a:r>
              <a:rPr lang="en-IN" sz="1600" kern="0" dirty="0">
                <a:latin typeface="Arial Black" panose="020B0A04020102020204" pitchFamily="34" charset="0"/>
              </a:rPr>
              <a:t>2. Experiment with multiple clustering algorithms (e.g. k-means, DBSCAN, hierarchical clustering) to find the best fit for the data. Using metrics like Silhouette Score to evaluate and compare clustering performance.</a:t>
            </a:r>
          </a:p>
        </p:txBody>
      </p:sp>
    </p:spTree>
    <p:extLst>
      <p:ext uri="{BB962C8B-B14F-4D97-AF65-F5344CB8AC3E}">
        <p14:creationId xmlns:p14="http://schemas.microsoft.com/office/powerpoint/2010/main" val="581134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74D9B-2896-7981-A497-1D3E078C84A8}"/>
              </a:ext>
            </a:extLst>
          </p:cNvPr>
          <p:cNvSpPr>
            <a:spLocks noGrp="1"/>
          </p:cNvSpPr>
          <p:nvPr>
            <p:ph type="ctrTitle"/>
          </p:nvPr>
        </p:nvSpPr>
        <p:spPr>
          <a:xfrm>
            <a:off x="214896" y="254380"/>
            <a:ext cx="8714206" cy="492443"/>
          </a:xfrm>
        </p:spPr>
        <p:txBody>
          <a:bodyPr/>
          <a:lstStyle/>
          <a:p>
            <a:r>
              <a:rPr lang="en-IN" sz="3200" dirty="0"/>
              <a:t>PROJECT FLOW</a:t>
            </a:r>
          </a:p>
        </p:txBody>
      </p:sp>
      <p:sp>
        <p:nvSpPr>
          <p:cNvPr id="3" name="Subtitle 2">
            <a:extLst>
              <a:ext uri="{FF2B5EF4-FFF2-40B4-BE49-F238E27FC236}">
                <a16:creationId xmlns:a16="http://schemas.microsoft.com/office/drawing/2014/main" id="{D49283F9-0BFB-78B9-EE27-324F2D8276AC}"/>
              </a:ext>
            </a:extLst>
          </p:cNvPr>
          <p:cNvSpPr>
            <a:spLocks noGrp="1"/>
          </p:cNvSpPr>
          <p:nvPr>
            <p:ph type="subTitle" idx="4"/>
          </p:nvPr>
        </p:nvSpPr>
        <p:spPr>
          <a:xfrm>
            <a:off x="76200" y="2727325"/>
            <a:ext cx="8624304" cy="2400657"/>
          </a:xfrm>
        </p:spPr>
        <p:txBody>
          <a:bodyPr/>
          <a:lstStyle/>
          <a:p>
            <a:r>
              <a:rPr lang="en-IN" b="1" dirty="0">
                <a:solidFill>
                  <a:srgbClr val="FFC000"/>
                </a:solidFill>
              </a:rPr>
              <a:t>1. </a:t>
            </a:r>
            <a:r>
              <a:rPr lang="en-IN" sz="1600" b="1" dirty="0">
                <a:solidFill>
                  <a:srgbClr val="FFC000"/>
                </a:solidFill>
                <a:latin typeface="Arial Black" panose="020B0A04020102020204" pitchFamily="34" charset="0"/>
              </a:rPr>
              <a:t>Understanding the business objective of the problem: </a:t>
            </a:r>
            <a:r>
              <a:rPr lang="en-IN" sz="1600" dirty="0">
                <a:latin typeface="Arial Black" panose="020B0A04020102020204" pitchFamily="34" charset="0"/>
              </a:rPr>
              <a:t>Develop a customer</a:t>
            </a:r>
          </a:p>
          <a:p>
            <a:r>
              <a:rPr lang="en-IN" sz="1600" dirty="0">
                <a:latin typeface="Arial Black" panose="020B0A04020102020204" pitchFamily="34" charset="0"/>
              </a:rPr>
              <a:t>personality analysis system that helps the business understand  its target customer better and tailor its products or marketing strategies accordingly. Specifically, it includes</a:t>
            </a:r>
          </a:p>
          <a:p>
            <a:pPr marL="342900" indent="-342900">
              <a:buFont typeface="Arial" panose="020B0604020202020204" pitchFamily="34" charset="0"/>
              <a:buChar char="•"/>
            </a:pPr>
            <a:r>
              <a:rPr lang="en-IN" sz="1600" dirty="0">
                <a:latin typeface="Arial Black" panose="020B0A04020102020204" pitchFamily="34" charset="0"/>
              </a:rPr>
              <a:t>Analyse customer behaviour</a:t>
            </a:r>
          </a:p>
          <a:p>
            <a:pPr marL="342900" indent="-342900">
              <a:buFont typeface="Arial" panose="020B0604020202020204" pitchFamily="34" charset="0"/>
              <a:buChar char="•"/>
            </a:pPr>
            <a:r>
              <a:rPr lang="en-IN" sz="1600" dirty="0">
                <a:latin typeface="Arial Black" panose="020B0A04020102020204" pitchFamily="34" charset="0"/>
              </a:rPr>
              <a:t>Segment customers and identify potential customers</a:t>
            </a:r>
          </a:p>
          <a:p>
            <a:pPr marL="342900" indent="-342900">
              <a:buFont typeface="Arial" panose="020B0604020202020204" pitchFamily="34" charset="0"/>
              <a:buChar char="•"/>
            </a:pPr>
            <a:r>
              <a:rPr lang="en-IN" sz="1600" dirty="0">
                <a:latin typeface="Arial Black" panose="020B0A04020102020204" pitchFamily="34" charset="0"/>
              </a:rPr>
              <a:t>Provide insights for decision-making and Optimize marketing efforts</a:t>
            </a:r>
          </a:p>
          <a:p>
            <a:endParaRPr lang="en-IN" dirty="0"/>
          </a:p>
          <a:p>
            <a:endParaRPr lang="en-IN" dirty="0"/>
          </a:p>
        </p:txBody>
      </p:sp>
      <p:pic>
        <p:nvPicPr>
          <p:cNvPr id="5" name="Picture 4">
            <a:extLst>
              <a:ext uri="{FF2B5EF4-FFF2-40B4-BE49-F238E27FC236}">
                <a16:creationId xmlns:a16="http://schemas.microsoft.com/office/drawing/2014/main" id="{553A796E-A50D-93BE-D337-431ACF785D93}"/>
              </a:ext>
            </a:extLst>
          </p:cNvPr>
          <p:cNvPicPr>
            <a:picLocks noChangeAspect="1"/>
          </p:cNvPicPr>
          <p:nvPr/>
        </p:nvPicPr>
        <p:blipFill rotWithShape="1">
          <a:blip r:embed="rId2">
            <a:extLst>
              <a:ext uri="{28A0092B-C50C-407E-A947-70E740481C1C}">
                <a14:useLocalDpi xmlns:a14="http://schemas.microsoft.com/office/drawing/2010/main" val="0"/>
              </a:ext>
            </a:extLst>
          </a:blip>
          <a:srcRect l="19167" t="20371" r="23333" b="57407"/>
          <a:stretch/>
        </p:blipFill>
        <p:spPr>
          <a:xfrm>
            <a:off x="76200" y="743147"/>
            <a:ext cx="8915400" cy="1679378"/>
          </a:xfrm>
          <a:prstGeom prst="rect">
            <a:avLst/>
          </a:prstGeom>
        </p:spPr>
      </p:pic>
    </p:spTree>
    <p:extLst>
      <p:ext uri="{BB962C8B-B14F-4D97-AF65-F5344CB8AC3E}">
        <p14:creationId xmlns:p14="http://schemas.microsoft.com/office/powerpoint/2010/main" val="1695305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21208" y="292887"/>
            <a:ext cx="7955280" cy="4457065"/>
            <a:chOff x="521208" y="292887"/>
            <a:chExt cx="7955280" cy="4457065"/>
          </a:xfrm>
        </p:grpSpPr>
        <p:pic>
          <p:nvPicPr>
            <p:cNvPr id="3" name="object 3"/>
            <p:cNvPicPr/>
            <p:nvPr/>
          </p:nvPicPr>
          <p:blipFill>
            <a:blip r:embed="rId2" cstate="print"/>
            <a:stretch>
              <a:fillRect/>
            </a:stretch>
          </p:blipFill>
          <p:spPr>
            <a:xfrm>
              <a:off x="521208" y="292887"/>
              <a:ext cx="7955280" cy="4457065"/>
            </a:xfrm>
            <a:prstGeom prst="rect">
              <a:avLst/>
            </a:prstGeom>
          </p:spPr>
        </p:pic>
        <p:sp>
          <p:nvSpPr>
            <p:cNvPr id="4" name="object 4"/>
            <p:cNvSpPr/>
            <p:nvPr/>
          </p:nvSpPr>
          <p:spPr>
            <a:xfrm>
              <a:off x="864108" y="773404"/>
              <a:ext cx="7315200" cy="3624579"/>
            </a:xfrm>
            <a:custGeom>
              <a:avLst/>
              <a:gdLst/>
              <a:ahLst/>
              <a:cxnLst/>
              <a:rect l="l" t="t" r="r" b="b"/>
              <a:pathLst>
                <a:path w="7315200" h="3624579">
                  <a:moveTo>
                    <a:pt x="7315200" y="0"/>
                  </a:moveTo>
                  <a:lnTo>
                    <a:pt x="0" y="0"/>
                  </a:lnTo>
                  <a:lnTo>
                    <a:pt x="0" y="3624199"/>
                  </a:lnTo>
                  <a:lnTo>
                    <a:pt x="7315200" y="3624199"/>
                  </a:lnTo>
                  <a:lnTo>
                    <a:pt x="7315200" y="0"/>
                  </a:lnTo>
                  <a:close/>
                </a:path>
              </a:pathLst>
            </a:custGeom>
            <a:solidFill>
              <a:srgbClr val="F8E075"/>
            </a:solidFill>
          </p:spPr>
          <p:txBody>
            <a:bodyPr wrap="square" lIns="0" tIns="0" rIns="0" bIns="0" rtlCol="0"/>
            <a:lstStyle/>
            <a:p>
              <a:endParaRPr/>
            </a:p>
          </p:txBody>
        </p:sp>
        <p:sp>
          <p:nvSpPr>
            <p:cNvPr id="5" name="object 5"/>
            <p:cNvSpPr/>
            <p:nvPr/>
          </p:nvSpPr>
          <p:spPr>
            <a:xfrm>
              <a:off x="864108" y="773404"/>
              <a:ext cx="7315200" cy="3624579"/>
            </a:xfrm>
            <a:custGeom>
              <a:avLst/>
              <a:gdLst/>
              <a:ahLst/>
              <a:cxnLst/>
              <a:rect l="l" t="t" r="r" b="b"/>
              <a:pathLst>
                <a:path w="7315200" h="3624579">
                  <a:moveTo>
                    <a:pt x="0" y="3624199"/>
                  </a:moveTo>
                  <a:lnTo>
                    <a:pt x="7315200" y="3624199"/>
                  </a:lnTo>
                  <a:lnTo>
                    <a:pt x="7315200" y="0"/>
                  </a:lnTo>
                  <a:lnTo>
                    <a:pt x="0" y="0"/>
                  </a:lnTo>
                  <a:lnTo>
                    <a:pt x="0" y="3624199"/>
                  </a:lnTo>
                  <a:close/>
                </a:path>
              </a:pathLst>
            </a:custGeom>
            <a:ln w="114401">
              <a:solidFill>
                <a:srgbClr val="FFFFFF"/>
              </a:solidFill>
            </a:ln>
          </p:spPr>
          <p:txBody>
            <a:bodyPr wrap="square" lIns="0" tIns="0" rIns="0" bIns="0" rtlCol="0"/>
            <a:lstStyle/>
            <a:p>
              <a:endParaRPr/>
            </a:p>
          </p:txBody>
        </p:sp>
      </p:grpSp>
      <p:sp>
        <p:nvSpPr>
          <p:cNvPr id="6" name="object 6"/>
          <p:cNvSpPr txBox="1"/>
          <p:nvPr/>
        </p:nvSpPr>
        <p:spPr>
          <a:xfrm>
            <a:off x="3154552" y="2487688"/>
            <a:ext cx="2573655" cy="575945"/>
          </a:xfrm>
          <a:prstGeom prst="rect">
            <a:avLst/>
          </a:prstGeom>
        </p:spPr>
        <p:txBody>
          <a:bodyPr vert="horz" wrap="square" lIns="0" tIns="13970" rIns="0" bIns="0" rtlCol="0">
            <a:spAutoFit/>
          </a:bodyPr>
          <a:lstStyle/>
          <a:p>
            <a:pPr marL="12700">
              <a:lnSpc>
                <a:spcPct val="100000"/>
              </a:lnSpc>
              <a:spcBef>
                <a:spcPts val="110"/>
              </a:spcBef>
            </a:pPr>
            <a:r>
              <a:rPr sz="3600" spc="-114" dirty="0">
                <a:solidFill>
                  <a:srgbClr val="535353"/>
                </a:solidFill>
                <a:latin typeface="Microsoft Sans Serif"/>
                <a:cs typeface="Microsoft Sans Serif"/>
              </a:rPr>
              <a:t>T</a:t>
            </a:r>
            <a:r>
              <a:rPr sz="3600" spc="-80" dirty="0">
                <a:solidFill>
                  <a:srgbClr val="535353"/>
                </a:solidFill>
                <a:latin typeface="Microsoft Sans Serif"/>
                <a:cs typeface="Microsoft Sans Serif"/>
              </a:rPr>
              <a:t>H</a:t>
            </a:r>
            <a:r>
              <a:rPr sz="3600" spc="-25" dirty="0">
                <a:solidFill>
                  <a:srgbClr val="535353"/>
                </a:solidFill>
                <a:latin typeface="Microsoft Sans Serif"/>
                <a:cs typeface="Microsoft Sans Serif"/>
              </a:rPr>
              <a:t>A</a:t>
            </a:r>
            <a:r>
              <a:rPr sz="3600" spc="-10" dirty="0">
                <a:solidFill>
                  <a:srgbClr val="535353"/>
                </a:solidFill>
                <a:latin typeface="Microsoft Sans Serif"/>
                <a:cs typeface="Microsoft Sans Serif"/>
              </a:rPr>
              <a:t>N</a:t>
            </a:r>
            <a:r>
              <a:rPr sz="3600" spc="-135" dirty="0">
                <a:solidFill>
                  <a:srgbClr val="535353"/>
                </a:solidFill>
                <a:latin typeface="Microsoft Sans Serif"/>
                <a:cs typeface="Microsoft Sans Serif"/>
              </a:rPr>
              <a:t>K </a:t>
            </a:r>
            <a:r>
              <a:rPr sz="3600" spc="-315" dirty="0">
                <a:solidFill>
                  <a:srgbClr val="535353"/>
                </a:solidFill>
                <a:latin typeface="Microsoft Sans Serif"/>
                <a:cs typeface="Microsoft Sans Serif"/>
              </a:rPr>
              <a:t>Y</a:t>
            </a:r>
            <a:r>
              <a:rPr sz="3600" spc="-55" dirty="0">
                <a:solidFill>
                  <a:srgbClr val="535353"/>
                </a:solidFill>
                <a:latin typeface="Microsoft Sans Serif"/>
                <a:cs typeface="Microsoft Sans Serif"/>
              </a:rPr>
              <a:t>OU</a:t>
            </a:r>
            <a:endParaRPr sz="3600">
              <a:latin typeface="Microsoft Sans Serif"/>
              <a:cs typeface="Microsoft Sans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1D0F-A166-AE8D-C4AD-C17AB732AC1E}"/>
              </a:ext>
            </a:extLst>
          </p:cNvPr>
          <p:cNvSpPr>
            <a:spLocks noGrp="1"/>
          </p:cNvSpPr>
          <p:nvPr>
            <p:ph type="title"/>
          </p:nvPr>
        </p:nvSpPr>
        <p:spPr>
          <a:xfrm>
            <a:off x="146621" y="24230"/>
            <a:ext cx="8850756" cy="223023"/>
          </a:xfrm>
        </p:spPr>
        <p:txBody>
          <a:bodyPr/>
          <a:lstStyle/>
          <a:p>
            <a:endParaRPr lang="en-IN" dirty="0"/>
          </a:p>
        </p:txBody>
      </p:sp>
      <p:sp>
        <p:nvSpPr>
          <p:cNvPr id="3" name="Text Placeholder 2">
            <a:extLst>
              <a:ext uri="{FF2B5EF4-FFF2-40B4-BE49-F238E27FC236}">
                <a16:creationId xmlns:a16="http://schemas.microsoft.com/office/drawing/2014/main" id="{83165A8F-02D3-C461-6474-2BC939261DB8}"/>
              </a:ext>
            </a:extLst>
          </p:cNvPr>
          <p:cNvSpPr>
            <a:spLocks noGrp="1"/>
          </p:cNvSpPr>
          <p:nvPr>
            <p:ph type="body" idx="1"/>
          </p:nvPr>
        </p:nvSpPr>
        <p:spPr>
          <a:xfrm>
            <a:off x="146621" y="420489"/>
            <a:ext cx="8850756" cy="3939540"/>
          </a:xfrm>
        </p:spPr>
        <p:txBody>
          <a:bodyPr/>
          <a:lstStyle/>
          <a:p>
            <a:r>
              <a:rPr lang="en-IN" sz="1600" dirty="0">
                <a:solidFill>
                  <a:srgbClr val="FFC000"/>
                </a:solidFill>
                <a:latin typeface="Arial Black" panose="020B0A04020102020204" pitchFamily="34" charset="0"/>
              </a:rPr>
              <a:t>2. </a:t>
            </a:r>
            <a:r>
              <a:rPr lang="en-IN" sz="1600" b="1" dirty="0">
                <a:solidFill>
                  <a:srgbClr val="FFC000"/>
                </a:solidFill>
                <a:latin typeface="Arial Black" panose="020B0A04020102020204" pitchFamily="34" charset="0"/>
              </a:rPr>
              <a:t>Data Cleaning and Preprocessing: </a:t>
            </a:r>
            <a:r>
              <a:rPr lang="en-IN" sz="1600" dirty="0">
                <a:latin typeface="Arial Black" panose="020B0A04020102020204" pitchFamily="34" charset="0"/>
              </a:rPr>
              <a:t>This steps includes the following</a:t>
            </a:r>
          </a:p>
          <a:p>
            <a:pPr marL="342900" indent="-342900">
              <a:buFont typeface="Arial" panose="020B0604020202020204" pitchFamily="34" charset="0"/>
              <a:buChar char="•"/>
            </a:pPr>
            <a:r>
              <a:rPr lang="en-IN" sz="1600" dirty="0">
                <a:latin typeface="Arial Black" panose="020B0A04020102020204" pitchFamily="34" charset="0"/>
              </a:rPr>
              <a:t>Dropping unnecessary columns</a:t>
            </a:r>
          </a:p>
          <a:p>
            <a:pPr marL="342900" indent="-342900">
              <a:buFont typeface="Arial" panose="020B0604020202020204" pitchFamily="34" charset="0"/>
              <a:buChar char="•"/>
            </a:pPr>
            <a:r>
              <a:rPr lang="en-IN" sz="1600" dirty="0">
                <a:latin typeface="Arial Black" panose="020B0A04020102020204" pitchFamily="34" charset="0"/>
              </a:rPr>
              <a:t>Checking for missing values and imputing them</a:t>
            </a:r>
          </a:p>
          <a:p>
            <a:pPr marL="342900" indent="-342900">
              <a:buFont typeface="Arial" panose="020B0604020202020204" pitchFamily="34" charset="0"/>
              <a:buChar char="•"/>
            </a:pPr>
            <a:r>
              <a:rPr lang="en-IN" sz="1600" dirty="0">
                <a:latin typeface="Arial Black" panose="020B0A04020102020204" pitchFamily="34" charset="0"/>
              </a:rPr>
              <a:t>Checking the data  structure</a:t>
            </a:r>
          </a:p>
          <a:p>
            <a:pPr marL="342900" indent="-342900">
              <a:buFont typeface="Arial" panose="020B0604020202020204" pitchFamily="34" charset="0"/>
              <a:buChar char="•"/>
            </a:pPr>
            <a:r>
              <a:rPr lang="en-IN" sz="1600" dirty="0">
                <a:latin typeface="Arial Black" panose="020B0A04020102020204" pitchFamily="34" charset="0"/>
              </a:rPr>
              <a:t>Checking the duplicate values</a:t>
            </a:r>
          </a:p>
          <a:p>
            <a:pPr marL="342900" indent="-342900">
              <a:buFont typeface="Arial" panose="020B0604020202020204" pitchFamily="34" charset="0"/>
              <a:buChar char="•"/>
            </a:pPr>
            <a:r>
              <a:rPr lang="en-IN" sz="1600" dirty="0">
                <a:latin typeface="Arial Black" panose="020B0A04020102020204" pitchFamily="34" charset="0"/>
              </a:rPr>
              <a:t>Outlier Detection</a:t>
            </a:r>
          </a:p>
          <a:p>
            <a:pPr marL="342900" indent="-342900">
              <a:buFont typeface="Arial" panose="020B0604020202020204" pitchFamily="34" charset="0"/>
              <a:buChar char="•"/>
            </a:pPr>
            <a:endParaRPr lang="en-IN" sz="1600" b="1" dirty="0">
              <a:solidFill>
                <a:srgbClr val="FFC000"/>
              </a:solidFill>
              <a:latin typeface="Arial Black" panose="020B0A04020102020204" pitchFamily="34" charset="0"/>
            </a:endParaRPr>
          </a:p>
          <a:p>
            <a:r>
              <a:rPr lang="en-IN" sz="1600" b="1" dirty="0">
                <a:solidFill>
                  <a:srgbClr val="FFC000"/>
                </a:solidFill>
                <a:latin typeface="Arial Black" panose="020B0A04020102020204" pitchFamily="34" charset="0"/>
              </a:rPr>
              <a:t>3. Exploratory Data Analysis(EDA): </a:t>
            </a:r>
          </a:p>
          <a:p>
            <a:pPr marL="342900" indent="-342900">
              <a:buFont typeface="Arial" panose="020B0604020202020204" pitchFamily="34" charset="0"/>
              <a:buChar char="•"/>
            </a:pPr>
            <a:r>
              <a:rPr lang="en-IN" sz="1600" dirty="0">
                <a:latin typeface="Arial Black" panose="020B0A04020102020204" pitchFamily="34" charset="0"/>
              </a:rPr>
              <a:t>It is basically done to gain insights, identify patterns and understand relationships between variables.</a:t>
            </a:r>
          </a:p>
          <a:p>
            <a:pPr marL="342900" indent="-342900">
              <a:buFont typeface="Arial" panose="020B0604020202020204" pitchFamily="34" charset="0"/>
              <a:buChar char="•"/>
            </a:pPr>
            <a:r>
              <a:rPr lang="en-IN" sz="1600" dirty="0">
                <a:latin typeface="Arial Black" panose="020B0A04020102020204" pitchFamily="34" charset="0"/>
              </a:rPr>
              <a:t>Visualisation techniques includes histogram, scatterplot, bar graphs, heatmap etc.</a:t>
            </a:r>
          </a:p>
          <a:p>
            <a:pPr marL="342900" indent="-342900">
              <a:buFont typeface="Arial" panose="020B0604020202020204" pitchFamily="34" charset="0"/>
              <a:buChar char="•"/>
            </a:pPr>
            <a:endParaRPr lang="en-IN" sz="1600" dirty="0">
              <a:solidFill>
                <a:srgbClr val="FFC000"/>
              </a:solidFill>
              <a:latin typeface="Arial Black" panose="020B0A04020102020204" pitchFamily="34" charset="0"/>
            </a:endParaRPr>
          </a:p>
          <a:p>
            <a:r>
              <a:rPr lang="en-IN" sz="1600" dirty="0">
                <a:solidFill>
                  <a:srgbClr val="FFC000"/>
                </a:solidFill>
                <a:latin typeface="Arial Black" panose="020B0A04020102020204" pitchFamily="34" charset="0"/>
              </a:rPr>
              <a:t>4. </a:t>
            </a:r>
            <a:r>
              <a:rPr lang="en-IN" sz="1600" b="1" dirty="0">
                <a:solidFill>
                  <a:srgbClr val="FFC000"/>
                </a:solidFill>
                <a:latin typeface="Arial Black" panose="020B0A04020102020204" pitchFamily="34" charset="0"/>
              </a:rPr>
              <a:t>Feature Engineering: </a:t>
            </a:r>
            <a:r>
              <a:rPr lang="en-IN" sz="1600" dirty="0">
                <a:latin typeface="Arial Black" panose="020B0A04020102020204" pitchFamily="34" charset="0"/>
              </a:rPr>
              <a:t>It involves transforming raw data into meaningful feature  that can improve the performance of the predictive model. The steps involved in it are</a:t>
            </a:r>
          </a:p>
        </p:txBody>
      </p:sp>
    </p:spTree>
    <p:extLst>
      <p:ext uri="{BB962C8B-B14F-4D97-AF65-F5344CB8AC3E}">
        <p14:creationId xmlns:p14="http://schemas.microsoft.com/office/powerpoint/2010/main" val="114705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9E12F-9AD3-1CC2-843D-D46E8098BF2D}"/>
              </a:ext>
            </a:extLst>
          </p:cNvPr>
          <p:cNvSpPr>
            <a:spLocks noGrp="1"/>
          </p:cNvSpPr>
          <p:nvPr>
            <p:ph type="title"/>
          </p:nvPr>
        </p:nvSpPr>
        <p:spPr>
          <a:xfrm>
            <a:off x="32084" y="0"/>
            <a:ext cx="8850756" cy="388620"/>
          </a:xfrm>
        </p:spPr>
        <p:txBody>
          <a:bodyPr/>
          <a:lstStyle/>
          <a:p>
            <a:endParaRPr lang="en-IN" dirty="0"/>
          </a:p>
        </p:txBody>
      </p:sp>
      <p:sp>
        <p:nvSpPr>
          <p:cNvPr id="3" name="Text Placeholder 2">
            <a:extLst>
              <a:ext uri="{FF2B5EF4-FFF2-40B4-BE49-F238E27FC236}">
                <a16:creationId xmlns:a16="http://schemas.microsoft.com/office/drawing/2014/main" id="{F63B67D2-B5FA-3CB9-A40C-3A53678DEE47}"/>
              </a:ext>
            </a:extLst>
          </p:cNvPr>
          <p:cNvSpPr>
            <a:spLocks noGrp="1"/>
          </p:cNvSpPr>
          <p:nvPr>
            <p:ph type="body" idx="1"/>
          </p:nvPr>
        </p:nvSpPr>
        <p:spPr>
          <a:xfrm>
            <a:off x="52137" y="424882"/>
            <a:ext cx="8850756" cy="4185761"/>
          </a:xfrm>
        </p:spPr>
        <p:txBody>
          <a:bodyPr/>
          <a:lstStyle/>
          <a:p>
            <a:pPr marL="342900" indent="-342900">
              <a:buFont typeface="Arial" panose="020B0604020202020204" pitchFamily="34" charset="0"/>
              <a:buChar char="•"/>
            </a:pPr>
            <a:r>
              <a:rPr lang="en-IN" sz="1600" dirty="0">
                <a:latin typeface="Arial Black" panose="020B0A04020102020204" pitchFamily="34" charset="0"/>
              </a:rPr>
              <a:t>Feature Scaling</a:t>
            </a:r>
          </a:p>
          <a:p>
            <a:pPr marL="342900" indent="-342900">
              <a:buFont typeface="Arial" panose="020B0604020202020204" pitchFamily="34" charset="0"/>
              <a:buChar char="•"/>
            </a:pPr>
            <a:r>
              <a:rPr lang="en-IN" sz="1600" dirty="0">
                <a:latin typeface="Arial Black" panose="020B0A04020102020204" pitchFamily="34" charset="0"/>
              </a:rPr>
              <a:t>Encoding Categorical Variables</a:t>
            </a:r>
          </a:p>
          <a:p>
            <a:pPr marL="342900" indent="-342900">
              <a:buFont typeface="Arial" panose="020B0604020202020204" pitchFamily="34" charset="0"/>
              <a:buChar char="•"/>
            </a:pPr>
            <a:r>
              <a:rPr lang="en-IN" sz="1600" dirty="0">
                <a:latin typeface="Arial Black" panose="020B0A04020102020204" pitchFamily="34" charset="0"/>
              </a:rPr>
              <a:t>Dimensionality Reduction (PCA)</a:t>
            </a:r>
          </a:p>
          <a:p>
            <a:pPr marL="342900" indent="-342900">
              <a:buFont typeface="Arial" panose="020B0604020202020204" pitchFamily="34" charset="0"/>
              <a:buChar char="•"/>
            </a:pPr>
            <a:r>
              <a:rPr lang="en-IN" sz="1600" dirty="0">
                <a:latin typeface="Arial Black" panose="020B0A04020102020204" pitchFamily="34" charset="0"/>
              </a:rPr>
              <a:t>Feature Transformation</a:t>
            </a:r>
          </a:p>
          <a:p>
            <a:endParaRPr lang="en-IN" sz="1600" dirty="0">
              <a:latin typeface="Arial Black" panose="020B0A04020102020204" pitchFamily="34" charset="0"/>
            </a:endParaRPr>
          </a:p>
          <a:p>
            <a:endParaRPr lang="en-IN" sz="1600" dirty="0">
              <a:latin typeface="Arial Black" panose="020B0A04020102020204" pitchFamily="34" charset="0"/>
            </a:endParaRPr>
          </a:p>
          <a:p>
            <a:r>
              <a:rPr lang="en-IN" sz="1600" b="1" dirty="0">
                <a:solidFill>
                  <a:srgbClr val="FFC000"/>
                </a:solidFill>
                <a:latin typeface="Arial Black" panose="020B0A04020102020204" pitchFamily="34" charset="0"/>
              </a:rPr>
              <a:t>5. Model Selection: </a:t>
            </a:r>
            <a:r>
              <a:rPr lang="en-IN" sz="1600" dirty="0">
                <a:latin typeface="Arial Black" panose="020B0A04020102020204" pitchFamily="34" charset="0"/>
              </a:rPr>
              <a:t>Choose an appropriate machine learning algorithm based on the nature of the problem (classification, regression, etc.) and the characteristics of the data.</a:t>
            </a:r>
          </a:p>
          <a:p>
            <a:endParaRPr lang="en-IN" sz="1600" dirty="0">
              <a:latin typeface="Arial Black" panose="020B0A04020102020204" pitchFamily="34" charset="0"/>
            </a:endParaRPr>
          </a:p>
          <a:p>
            <a:endParaRPr lang="en-IN" sz="1600" b="1" dirty="0">
              <a:latin typeface="Arial Black" panose="020B0A04020102020204" pitchFamily="34" charset="0"/>
            </a:endParaRPr>
          </a:p>
          <a:p>
            <a:r>
              <a:rPr lang="en-IN" sz="1600" b="1" dirty="0">
                <a:solidFill>
                  <a:srgbClr val="FFC000"/>
                </a:solidFill>
                <a:latin typeface="Arial Black" panose="020B0A04020102020204" pitchFamily="34" charset="0"/>
              </a:rPr>
              <a:t>6. Model Training: </a:t>
            </a:r>
            <a:r>
              <a:rPr lang="en-IN" sz="1600" dirty="0">
                <a:latin typeface="Arial Black" panose="020B0A04020102020204" pitchFamily="34" charset="0"/>
              </a:rPr>
              <a:t>Split the data into training and testing sets. Train the model using the training data.</a:t>
            </a:r>
          </a:p>
          <a:p>
            <a:endParaRPr lang="en-IN" sz="1600" dirty="0">
              <a:latin typeface="Arial Black" panose="020B0A04020102020204" pitchFamily="34" charset="0"/>
            </a:endParaRPr>
          </a:p>
          <a:p>
            <a:endParaRPr lang="en-IN" sz="1600" dirty="0">
              <a:latin typeface="Arial Black" panose="020B0A04020102020204" pitchFamily="34" charset="0"/>
            </a:endParaRPr>
          </a:p>
          <a:p>
            <a:r>
              <a:rPr lang="en-IN" sz="1600" dirty="0">
                <a:solidFill>
                  <a:srgbClr val="FFC000"/>
                </a:solidFill>
                <a:latin typeface="Arial Black" panose="020B0A04020102020204" pitchFamily="34" charset="0"/>
              </a:rPr>
              <a:t>7. </a:t>
            </a:r>
            <a:r>
              <a:rPr lang="en-IN" sz="1600" b="1" dirty="0">
                <a:solidFill>
                  <a:srgbClr val="FFC000"/>
                </a:solidFill>
                <a:latin typeface="Arial Black" panose="020B0A04020102020204" pitchFamily="34" charset="0"/>
              </a:rPr>
              <a:t>Model Evaluation: </a:t>
            </a:r>
            <a:r>
              <a:rPr lang="en-IN" sz="1600" dirty="0">
                <a:latin typeface="Arial Black" panose="020B0A04020102020204" pitchFamily="34" charset="0"/>
              </a:rPr>
              <a:t>Evaluate the model’s performance on the testing data using appropriate metrics. Fine-tune hyperparameters to improve performance</a:t>
            </a:r>
            <a:r>
              <a:rPr lang="en-IN" sz="1600" b="1" dirty="0">
                <a:latin typeface="Arial Black" panose="020B0A04020102020204" pitchFamily="34" charset="0"/>
              </a:rPr>
              <a:t>.</a:t>
            </a:r>
          </a:p>
        </p:txBody>
      </p:sp>
    </p:spTree>
    <p:extLst>
      <p:ext uri="{BB962C8B-B14F-4D97-AF65-F5344CB8AC3E}">
        <p14:creationId xmlns:p14="http://schemas.microsoft.com/office/powerpoint/2010/main" val="1750148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6939D-CCA0-889A-2E9E-498A715E6D93}"/>
              </a:ext>
            </a:extLst>
          </p:cNvPr>
          <p:cNvSpPr>
            <a:spLocks noGrp="1"/>
          </p:cNvSpPr>
          <p:nvPr>
            <p:ph type="title"/>
          </p:nvPr>
        </p:nvSpPr>
        <p:spPr>
          <a:xfrm>
            <a:off x="146621" y="136525"/>
            <a:ext cx="8850756" cy="388620"/>
          </a:xfrm>
        </p:spPr>
        <p:txBody>
          <a:bodyPr/>
          <a:lstStyle/>
          <a:p>
            <a:endParaRPr lang="en-IN" dirty="0"/>
          </a:p>
        </p:txBody>
      </p:sp>
      <p:sp>
        <p:nvSpPr>
          <p:cNvPr id="3" name="Text Placeholder 2">
            <a:extLst>
              <a:ext uri="{FF2B5EF4-FFF2-40B4-BE49-F238E27FC236}">
                <a16:creationId xmlns:a16="http://schemas.microsoft.com/office/drawing/2014/main" id="{970D8547-F55C-4697-DBB4-154BBDFFA406}"/>
              </a:ext>
            </a:extLst>
          </p:cNvPr>
          <p:cNvSpPr>
            <a:spLocks noGrp="1"/>
          </p:cNvSpPr>
          <p:nvPr>
            <p:ph type="body" idx="1"/>
          </p:nvPr>
        </p:nvSpPr>
        <p:spPr>
          <a:xfrm>
            <a:off x="115665" y="593725"/>
            <a:ext cx="8684558" cy="4001095"/>
          </a:xfrm>
        </p:spPr>
        <p:txBody>
          <a:bodyPr/>
          <a:lstStyle/>
          <a:p>
            <a:r>
              <a:rPr lang="en-IN" sz="1600" b="1" dirty="0">
                <a:solidFill>
                  <a:srgbClr val="FFC000"/>
                </a:solidFill>
                <a:latin typeface="Arial Black" panose="020B0A04020102020204" pitchFamily="34" charset="0"/>
              </a:rPr>
              <a:t>8. Model Interpretation: </a:t>
            </a:r>
            <a:r>
              <a:rPr lang="en-IN" sz="1600" dirty="0">
                <a:latin typeface="Arial Black" panose="020B0A04020102020204" pitchFamily="34" charset="0"/>
              </a:rPr>
              <a:t>It is the process of understanding and explaining the predictions made by model. It is crucial for ensuring that the models are transparent, trustworthy and actionable.</a:t>
            </a:r>
          </a:p>
          <a:p>
            <a:endParaRPr lang="en-IN" sz="1600" b="1" dirty="0">
              <a:latin typeface="Arial Black" panose="020B0A04020102020204" pitchFamily="34" charset="0"/>
            </a:endParaRPr>
          </a:p>
          <a:p>
            <a:endParaRPr lang="en-IN" sz="1600" b="1" dirty="0">
              <a:solidFill>
                <a:srgbClr val="FFC000"/>
              </a:solidFill>
              <a:latin typeface="Arial Black" panose="020B0A04020102020204" pitchFamily="34" charset="0"/>
            </a:endParaRPr>
          </a:p>
          <a:p>
            <a:r>
              <a:rPr lang="en-IN" sz="1600" b="1" dirty="0">
                <a:solidFill>
                  <a:srgbClr val="FFC000"/>
                </a:solidFill>
                <a:latin typeface="Arial Black" panose="020B0A04020102020204" pitchFamily="34" charset="0"/>
              </a:rPr>
              <a:t>9. Validate the model’s performance: </a:t>
            </a:r>
            <a:r>
              <a:rPr lang="en-IN" sz="1600" dirty="0">
                <a:latin typeface="Arial Black" panose="020B0A04020102020204" pitchFamily="34" charset="0"/>
              </a:rPr>
              <a:t>This step involves a combination of splitting the data, cross-validation, using appropriate evaluation metrics, analysing confusion matrices, and utilising learning and validation curves. These steps ensures that the model is robust, generalizes well to new data, and performs optimally in real-world scenarios.</a:t>
            </a:r>
          </a:p>
          <a:p>
            <a:endParaRPr lang="en-IN" sz="1600" dirty="0">
              <a:latin typeface="Arial Black" panose="020B0A04020102020204" pitchFamily="34" charset="0"/>
            </a:endParaRPr>
          </a:p>
          <a:p>
            <a:endParaRPr lang="en-IN" sz="1600" dirty="0">
              <a:latin typeface="Arial Black" panose="020B0A04020102020204" pitchFamily="34" charset="0"/>
            </a:endParaRPr>
          </a:p>
          <a:p>
            <a:r>
              <a:rPr lang="en-IN" sz="1600" b="1" dirty="0">
                <a:solidFill>
                  <a:srgbClr val="FFC000"/>
                </a:solidFill>
                <a:latin typeface="Arial Black" panose="020B0A04020102020204" pitchFamily="34" charset="0"/>
              </a:rPr>
              <a:t>10. Deployment: </a:t>
            </a:r>
            <a:r>
              <a:rPr lang="en-IN" sz="1600" dirty="0">
                <a:solidFill>
                  <a:srgbClr val="FFC000"/>
                </a:solidFill>
                <a:latin typeface="Arial Black" panose="020B0A04020102020204" pitchFamily="34" charset="0"/>
              </a:rPr>
              <a:t> </a:t>
            </a:r>
            <a:r>
              <a:rPr lang="en-IN" sz="1600" dirty="0">
                <a:latin typeface="Arial Black" panose="020B0A04020102020204" pitchFamily="34" charset="0"/>
              </a:rPr>
              <a:t>Deploying a machine learning model involves making the trained model available for use in a production environment where it can make predictions on new data. </a:t>
            </a:r>
            <a:endParaRPr lang="en-IN" sz="1600" b="1" dirty="0">
              <a:latin typeface="Arial Black" panose="020B0A04020102020204" pitchFamily="34" charset="0"/>
            </a:endParaRPr>
          </a:p>
          <a:p>
            <a:endParaRPr lang="en-IN" dirty="0"/>
          </a:p>
        </p:txBody>
      </p:sp>
    </p:spTree>
    <p:extLst>
      <p:ext uri="{BB962C8B-B14F-4D97-AF65-F5344CB8AC3E}">
        <p14:creationId xmlns:p14="http://schemas.microsoft.com/office/powerpoint/2010/main" val="3845895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B35EC-3585-0A62-11D3-5B2473B2F25F}"/>
              </a:ext>
            </a:extLst>
          </p:cNvPr>
          <p:cNvSpPr>
            <a:spLocks noGrp="1"/>
          </p:cNvSpPr>
          <p:nvPr>
            <p:ph type="title"/>
          </p:nvPr>
        </p:nvSpPr>
        <p:spPr>
          <a:xfrm>
            <a:off x="146622" y="746125"/>
            <a:ext cx="8850756" cy="492443"/>
          </a:xfrm>
        </p:spPr>
        <p:txBody>
          <a:bodyPr/>
          <a:lstStyle/>
          <a:p>
            <a:r>
              <a:rPr lang="en-IN" sz="3200" dirty="0"/>
              <a:t>DATA COLLECTION</a:t>
            </a:r>
          </a:p>
        </p:txBody>
      </p:sp>
      <p:sp>
        <p:nvSpPr>
          <p:cNvPr id="3" name="TextBox 2">
            <a:extLst>
              <a:ext uri="{FF2B5EF4-FFF2-40B4-BE49-F238E27FC236}">
                <a16:creationId xmlns:a16="http://schemas.microsoft.com/office/drawing/2014/main" id="{76A091A2-7FB5-1AD3-F0F9-69B4DD0CCD33}"/>
              </a:ext>
            </a:extLst>
          </p:cNvPr>
          <p:cNvSpPr txBox="1"/>
          <p:nvPr/>
        </p:nvSpPr>
        <p:spPr>
          <a:xfrm>
            <a:off x="146622" y="1725595"/>
            <a:ext cx="8229600" cy="830997"/>
          </a:xfrm>
          <a:prstGeom prst="rect">
            <a:avLst/>
          </a:prstGeom>
          <a:noFill/>
        </p:spPr>
        <p:txBody>
          <a:bodyPr wrap="square" rtlCol="0">
            <a:spAutoFit/>
          </a:bodyPr>
          <a:lstStyle/>
          <a:p>
            <a:r>
              <a:rPr lang="en-IN" sz="1600" dirty="0">
                <a:solidFill>
                  <a:schemeClr val="bg1"/>
                </a:solidFill>
                <a:latin typeface="Arial Black" panose="020B0A04020102020204" pitchFamily="34" charset="0"/>
              </a:rPr>
              <a:t>It is a fundamental step in any customer segmentation analysis. Effective data collection ensures that the dataset is comprehensive, accurate, and relevant for the analysis.</a:t>
            </a:r>
          </a:p>
        </p:txBody>
      </p:sp>
    </p:spTree>
    <p:extLst>
      <p:ext uri="{BB962C8B-B14F-4D97-AF65-F5344CB8AC3E}">
        <p14:creationId xmlns:p14="http://schemas.microsoft.com/office/powerpoint/2010/main" val="26332922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1011</TotalTime>
  <Words>2525</Words>
  <Application>Microsoft Office PowerPoint</Application>
  <PresentationFormat>Custom</PresentationFormat>
  <Paragraphs>246</Paragraphs>
  <Slides>50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Arial Black</vt:lpstr>
      <vt:lpstr>Calibri</vt:lpstr>
      <vt:lpstr>Microsoft Sans Serif</vt:lpstr>
      <vt:lpstr>Times New Roman</vt:lpstr>
      <vt:lpstr>Verdana</vt:lpstr>
      <vt:lpstr>Wingdings</vt:lpstr>
      <vt:lpstr>Office Theme</vt:lpstr>
      <vt:lpstr>CUSTOMER  PERSONALITY ANALYSIS</vt:lpstr>
      <vt:lpstr>INTRODUCTION</vt:lpstr>
      <vt:lpstr>BUSINESS OBJECTIVE</vt:lpstr>
      <vt:lpstr>TARGET</vt:lpstr>
      <vt:lpstr>PROJECT FLOW</vt:lpstr>
      <vt:lpstr>PowerPoint Presentation</vt:lpstr>
      <vt:lpstr>PowerPoint Presentation</vt:lpstr>
      <vt:lpstr>PowerPoint Presentation</vt:lpstr>
      <vt:lpstr>DATA COLLECTION</vt:lpstr>
      <vt:lpstr>PowerPoint Presentation</vt:lpstr>
      <vt:lpstr>EXPLORATORY DATA ANALYSIS (EDA)</vt:lpstr>
      <vt:lpstr>DATA EXPLORATION AND CLEANING</vt:lpstr>
      <vt:lpstr>HANDLING THE MISSING VALUE</vt:lpstr>
      <vt:lpstr>PowerPoint Presentation</vt:lpstr>
      <vt:lpstr>VISUALIZATION BAR GRAPH</vt:lpstr>
      <vt:lpstr>SUBPLOTS</vt:lpstr>
      <vt:lpstr>HISTOGRAM</vt:lpstr>
      <vt:lpstr>PowerPoint Presentation</vt:lpstr>
      <vt:lpstr>CORRELATION MATRIX</vt:lpstr>
      <vt:lpstr>OBSERVATIONS: </vt:lpstr>
      <vt:lpstr>PAIR PLOT</vt:lpstr>
      <vt:lpstr>BOXPLOT</vt:lpstr>
      <vt:lpstr>PowerPoint Presentation</vt:lpstr>
      <vt:lpstr>OUTLIERS TREATMENT</vt:lpstr>
      <vt:lpstr>DIMENSIONALITY REDUCTION USING PCA</vt:lpstr>
      <vt:lpstr>PowerPoint Presentation</vt:lpstr>
      <vt:lpstr>MODEL BUILDING</vt:lpstr>
      <vt:lpstr>MODEL BUILDING</vt:lpstr>
      <vt:lpstr>1. CLUSTERING</vt:lpstr>
      <vt:lpstr>HIERARCHICAL CLUSTERING</vt:lpstr>
      <vt:lpstr>2. DBSCAN</vt:lpstr>
      <vt:lpstr>DBSCAN</vt:lpstr>
      <vt:lpstr>3. KMeans</vt:lpstr>
      <vt:lpstr>K-Means</vt:lpstr>
      <vt:lpstr>PowerPoint Presentation</vt:lpstr>
      <vt:lpstr>There are 3 Types of Models</vt:lpstr>
      <vt:lpstr>With Supervised Machine Learning Algorithm</vt:lpstr>
      <vt:lpstr>1. DECISION TREE</vt:lpstr>
      <vt:lpstr>PowerPoint Presentation</vt:lpstr>
      <vt:lpstr>2.LOGISTIC REGRESSION</vt:lpstr>
      <vt:lpstr>3. KNEIGHBOUR CLASSIFIER</vt:lpstr>
      <vt:lpstr>4. RANDOM FOREST</vt:lpstr>
      <vt:lpstr>5.SVM</vt:lpstr>
      <vt:lpstr>CONCLUSION</vt:lpstr>
      <vt:lpstr>DEPLOYMENT</vt:lpstr>
      <vt:lpstr>PowerPoint Presentation</vt:lpstr>
      <vt:lpstr>PowerPoint Presentation</vt:lpstr>
      <vt:lpstr>CHALLENGES FACED DURING DEPLOYMENT</vt:lpstr>
      <vt:lpstr>OVERCOMING THESE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 ANALYSIS</dc:title>
  <dc:creator>DISHA A.M</dc:creator>
  <cp:lastModifiedBy>munna mithun</cp:lastModifiedBy>
  <cp:revision>5</cp:revision>
  <dcterms:created xsi:type="dcterms:W3CDTF">2024-06-05T06:16:28Z</dcterms:created>
  <dcterms:modified xsi:type="dcterms:W3CDTF">2024-06-06T11:57:17Z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2024-04-06T00:00:00Z</vt:filetime>
  </property>
  <property fmtid="{D5CDD505-2E9C-101B-9397-08002B2CF9AE}" pid="3" name="LastSaved">
    <vt:filetime>2024-06-05T00:00:00Z</vt:filetime>
  </property>
</Properties>
</file>